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363" r:id="rId3"/>
    <p:sldId id="365" r:id="rId4"/>
    <p:sldId id="369" r:id="rId5"/>
    <p:sldId id="410" r:id="rId6"/>
    <p:sldId id="407" r:id="rId7"/>
    <p:sldId id="372" r:id="rId8"/>
    <p:sldId id="373" r:id="rId9"/>
    <p:sldId id="411" r:id="rId10"/>
    <p:sldId id="375" r:id="rId11"/>
    <p:sldId id="374" r:id="rId12"/>
    <p:sldId id="376" r:id="rId13"/>
    <p:sldId id="377" r:id="rId14"/>
    <p:sldId id="379" r:id="rId15"/>
    <p:sldId id="380" r:id="rId16"/>
    <p:sldId id="382" r:id="rId17"/>
    <p:sldId id="386" r:id="rId18"/>
    <p:sldId id="383" r:id="rId19"/>
    <p:sldId id="402" r:id="rId20"/>
    <p:sldId id="385" r:id="rId21"/>
    <p:sldId id="387" r:id="rId22"/>
    <p:sldId id="388" r:id="rId23"/>
    <p:sldId id="403" r:id="rId24"/>
    <p:sldId id="394" r:id="rId25"/>
    <p:sldId id="408" r:id="rId26"/>
    <p:sldId id="409" r:id="rId27"/>
    <p:sldId id="395" r:id="rId28"/>
    <p:sldId id="398" r:id="rId29"/>
    <p:sldId id="4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077"/>
    <a:srgbClr val="EDF2EE"/>
    <a:srgbClr val="289989"/>
    <a:srgbClr val="2E75B6"/>
    <a:srgbClr val="DC9795"/>
    <a:srgbClr val="4082BD"/>
    <a:srgbClr val="EDF7FF"/>
    <a:srgbClr val="003D3C"/>
    <a:srgbClr val="182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7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8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3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0.png"/><Relationship Id="rId18" Type="http://schemas.openxmlformats.org/officeDocument/2006/relationships/image" Target="../media/image41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2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4.png"/><Relationship Id="rId5" Type="http://schemas.openxmlformats.org/officeDocument/2006/relationships/image" Target="../media/image250.png"/><Relationship Id="rId15" Type="http://schemas.openxmlformats.org/officeDocument/2006/relationships/image" Target="../media/image380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6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45.png"/><Relationship Id="rId5" Type="http://schemas.openxmlformats.org/officeDocument/2006/relationships/image" Target="../media/image250.png"/><Relationship Id="rId15" Type="http://schemas.openxmlformats.org/officeDocument/2006/relationships/image" Target="../media/image48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" Type="http://schemas.openxmlformats.org/officeDocument/2006/relationships/image" Target="../media/image230.png"/><Relationship Id="rId21" Type="http://schemas.openxmlformats.org/officeDocument/2006/relationships/image" Target="../media/image56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50.png"/><Relationship Id="rId24" Type="http://schemas.openxmlformats.org/officeDocument/2006/relationships/image" Target="../media/image59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23" Type="http://schemas.openxmlformats.org/officeDocument/2006/relationships/image" Target="../media/image58.png"/><Relationship Id="rId10" Type="http://schemas.openxmlformats.org/officeDocument/2006/relationships/image" Target="../media/image30.png"/><Relationship Id="rId19" Type="http://schemas.openxmlformats.org/officeDocument/2006/relationships/image" Target="../media/image54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Relationship Id="rId2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61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80.png"/><Relationship Id="rId12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3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50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80.png"/><Relationship Id="rId18" Type="http://schemas.openxmlformats.org/officeDocument/2006/relationships/image" Target="../media/image97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95.png"/><Relationship Id="rId5" Type="http://schemas.openxmlformats.org/officeDocument/2006/relationships/image" Target="../media/image250.png"/><Relationship Id="rId15" Type="http://schemas.openxmlformats.org/officeDocument/2006/relationships/image" Target="../media/image500.png"/><Relationship Id="rId10" Type="http://schemas.openxmlformats.org/officeDocument/2006/relationships/image" Target="../media/image30.png"/><Relationship Id="rId19" Type="http://schemas.openxmlformats.org/officeDocument/2006/relationships/image" Target="../media/image98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100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6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19" Type="http://schemas.openxmlformats.org/officeDocument/2006/relationships/image" Target="../media/image99.png"/><Relationship Id="rId9" Type="http://schemas.openxmlformats.org/officeDocument/2006/relationships/image" Target="../media/image29.png"/><Relationship Id="rId1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3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4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3200" dirty="0">
                <a:ea typeface="Cambria" panose="02040503050406030204" pitchFamily="18" charset="0"/>
              </a:rPr>
              <a:t> Class </a:t>
            </a:r>
            <a:r>
              <a:rPr lang="en-US" sz="3200" dirty="0">
                <a:ea typeface="Cambria" panose="02040503050406030204" pitchFamily="18" charset="0"/>
              </a:rPr>
              <a:t>at Bowling Green State University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1294070"/>
            <a:ext cx="1157836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Forward Kinematics of Robot Manipulators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62CBE-5461-6C48-D00B-085F323F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8883C0-CE44-636B-0CB2-9491B33ECF09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AC923-7ECB-4599-88B0-E0192CE798A3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D7B734-BA73-4CC1-ED38-3072040C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92FEB-25D7-28CB-9D69-8C93C8AA788A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1E1154-40D6-854F-5265-0FF36621DE11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1972B-53D7-DA14-74EC-482657B61F7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F36CFD-F88E-A98C-6DD1-338461FB377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00738E-57AD-CA08-FD13-9E03E8EC0281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9A29-23F6-43BD-2ACB-38EBF83FC3B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75AA2-9611-7C16-1BD8-00224CEE387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CFE59-FF15-16A0-39D3-025A226EFAE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0FC234-4A2D-77D4-4DF2-320A8BFF9F0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A21B49-0001-1758-A64A-93AD12F100C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C7E2BD-42D5-163A-CE9F-F4936843CD84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90162-E294-77FC-0742-E92F3D7E20F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5186F74-BCBA-FDE2-AEA5-340EB0A25D9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112A24-D30C-8776-358D-6E8D3935F88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CD8A77E-BB2B-3591-8DF3-D2835C8029E9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9B993F-0E0E-074B-DA63-D9F2BDE036B3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00D39C6-0CE3-B592-5582-0736B2C1D9E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1D213D-A345-3B28-C6B1-3906928ED0C8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69A9D79-5236-48E9-73C4-75F655A70B16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2BBF06-8F4B-2D13-B0F2-244C2446B9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320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4935F4-959A-5F08-2F2B-E445A46F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FFECCB-2193-F8D2-0F94-B12C62427DBB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4944BEDB-0CEF-95B4-F24B-562CD7C1680C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099BB8F0-459D-8820-794E-0A29ED95BC6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92272C-24E3-63AB-B6F3-A259AEAC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A24995F-208A-0A83-173C-46837FC32DEF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37E38-3CEF-6565-C995-5A4E007E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FC5EF-301B-818F-9F6B-CE791906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FE1D05-B594-3A9B-F8E5-B49119AF2892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62D143-2AFD-4CF0-E2D2-046E3E67984D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14EFDD-F1EA-4765-E9A2-9CEF4225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F4BF5-496A-5D74-E2E8-E5F07490905D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5483B6-C150-585B-448B-BFC1D3994E14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D681A4-E90D-473E-CFAB-DB8CDF70F72E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8F9E30-6B3F-FE80-67EA-A9C319EFFB1B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7DA49AE-DD8D-7FDC-C4B7-3ADAD7E20588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6EE6D-3DA1-0815-9F56-E2156545EB10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DE1D6-DEFD-B8BE-0102-03C6C7438A0C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DD64D-8277-8540-242A-9E719727F42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CA8E51-032A-3719-F611-E5DF1742F35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150D2-21F4-2313-27CF-BCEFFA3C2630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70DCD6-605B-96ED-6450-39934CFF31A1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5A4F7-4E73-2BD7-BA96-95E35625072C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0AA3D-2547-744A-D1AC-FEA4F0DF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9B79F-8C57-0274-036D-25CBDE21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1350ED-5156-F8CF-11AE-E7D16301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8DC1C51-E825-4296-132B-9B08C40323D9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F0AD1C6-7CBC-FEE7-8611-D66EC281BCCB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A243887-95DC-CD01-F972-E87656672471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CF4F8-513E-9C3F-07AB-298EC595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E04C9-3AB6-FEA8-9E39-EB2C415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D623A-D5F6-F65F-F9E6-49D96C4C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C6BF0C-A645-7611-14A8-235B90B15D90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5D083F9-6B58-CCAA-DF86-67627F4235B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A3083A-A9CB-AE20-93D0-C40F267079B2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0F8A80B-12E4-0EE0-3640-F47E72F31D4D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3E9E39-9E04-A4C0-6B58-0EDA735F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846A52-A181-589A-CBEA-E454C6131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C1AA64-9178-4A5A-E4D0-3CC7D2341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6CFAAB-0F60-7072-9968-5944B910B7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FF6FB-7ACC-5A03-293B-21704038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785652"/>
              </a:xfrm>
              <a:prstGeom prst="rect">
                <a:avLst/>
              </a:prstGeom>
              <a:blipFill>
                <a:blip r:embed="rId11"/>
                <a:stretch>
                  <a:fillRect l="-1359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38FCDE-18F5-6625-BB05-6F111EC4098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B496B365-D42C-9AFC-4E0C-EE6277F8CF33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4C8ED6-1EE5-C76E-8D46-7B777CA8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D70A04E3-77E9-1A2A-CA0C-63ECB373DCB3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572F1E-C2B5-01EF-CFDA-149A338C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545117-6E6C-48C3-1649-E9481E27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81B4D5-184E-1308-266C-EB2765C9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00948-0022-765B-620D-825FDF97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BDE294-FB4E-F625-FE1D-545706232F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B7EF64-33BC-E7EF-9313-01B78FACD2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F9266-E999-8BD3-CB21-66164E89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910AE8-FBB3-3A8F-8424-6D33530F49A3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1C0DD3-7EBD-4D3C-7A21-A3C08CC2CEA5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4B880-55DF-2CB3-3EF2-7C2E174B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D12F5F-AA81-8719-0F4A-63FBBD85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A2AB30-D27D-E588-FFCB-BB1A92EB6F2D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7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EF24-7D51-4663-399C-7F1DFC40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C6972-9BCF-1AA2-D325-250AD9C56BB6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AEDCEE-495B-698A-06F6-5D8416F79696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6E0653-8EAD-CEFA-C2A6-F6392F63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DA72F3-5DFF-AEA1-616B-E70CA2A33F5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3CF5AE-B4D0-C2C5-30E2-C5FED8698BEA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1CE955-4E12-3952-F308-BB27436119F1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7AA36-39F6-9196-788F-B132C9948E11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37D827D-25F3-15F7-AF69-173C5163DEFA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0C5E0-8251-CD76-B6C5-5E25B71A9C1B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BCCA1-35D4-C8DB-5A4A-EBAB09FABBF8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8AB2-C03A-6BFF-BB2A-EAEA554D998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B6ECF1-2A1A-4041-CC18-023A4FCB2779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D7BF63-E960-C91E-48B5-85742219D28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854ED9-617D-B035-1056-737F50A027F2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7CDBB-4975-671F-3A02-452C78E9EB1A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76A052-EB23-9DB6-9638-8C7BD588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947FC-C2FB-165B-48DA-82CFB53A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8A7542-C30E-1B60-6BB3-F66AEBCC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B1B381F6-0846-83B6-5CC7-263FCE38502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9488E3-6523-71B6-1C17-28D9470150CC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352E67B-5164-5169-AF4F-E1162C25AABD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3A236F-A385-4944-A882-C4FA79A4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7057A4-A7C6-4F95-31A2-C162A91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159DC4-5F28-11AA-E537-C2534E26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A01242-2126-D72B-7286-BFA8FF27DC1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47FC-AA79-BB46-ED45-5AAFEFAF8E9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2FDE34-1006-C653-81EC-F938DC644A7D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715B6CF-B71A-73A5-9D99-3AA6FDB46EF0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54B48D-A89E-E46D-99CE-C7751A10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DDE1DB-85C0-1005-AF23-B37AAF0C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DF8ABB-1D6A-E822-C99F-5C4BA883C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5EE02D-A02D-1BE2-A8B8-565EACD622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2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left-end position: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1A40E-0346-CCDD-0C6A-A527FD99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5262979"/>
              </a:xfrm>
              <a:prstGeom prst="rect">
                <a:avLst/>
              </a:prstGeom>
              <a:blipFill>
                <a:blip r:embed="rId11"/>
                <a:stretch>
                  <a:fillRect l="-1359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2D6C9A-47C0-35B4-FDDC-E61AF913743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ECC41929-3592-CD5D-A709-881A91FD1F66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EEFBA5-A35A-6188-1762-992E8F08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41A75669-43A1-BC5F-9B23-3C7048A6AC9D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5665B6-1125-8940-5187-E9F9CB2F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2F781F-FAE6-4B66-4741-80522DDA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F0664-0410-1778-A933-045C12705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EA77E2-33BB-9E57-457F-EE6DA144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48E06C-9508-4599-B95E-2DBBB3865A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C536A2-A5C4-B3E9-8705-1DB9EEFA42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6D356-36D9-8044-A1F1-AB79306A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A1E3B7-D0CC-238D-3609-D50CCD15BF95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32FEB2-1210-B998-A230-2EB2EDDDD78E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9E24B0-2191-3DE9-D3A3-A56366AC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E6C682-7841-54C0-0419-610C95F8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F0170-1DA0-A4B1-CF87-96A8F5E862F5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D4C168-D788-EF71-248B-66875C2EA16C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1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71F4-C220-EE86-01E4-FE252ED3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192775-AE2D-F900-5633-ECB1C603EEAE}"/>
              </a:ext>
            </a:extLst>
          </p:cNvPr>
          <p:cNvCxnSpPr>
            <a:cxnSpLocks/>
          </p:cNvCxnSpPr>
          <p:nvPr/>
        </p:nvCxnSpPr>
        <p:spPr>
          <a:xfrm>
            <a:off x="9364333" y="2554677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4AA454-A05C-1493-3C86-DBD82D9EA774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5C3F89-ACAE-0BED-702B-904921C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7DBCA1-E55F-22F9-BA4E-203C607EF8EC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A6BF2-F659-1336-1006-C913C04CFF72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0D08-FD9A-0A96-0644-0A7B9AB6C0E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B5E99-BBA6-318E-DBE0-986E1B2B82A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E951D0-DD5B-C115-80DC-6DE6EF62C70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2CAC5-FC67-705F-A457-CAA13766DCF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E718E-6F7C-7980-2A49-6F46C5849D63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A8650-7AC1-C0F4-2C1A-0A2A78F1908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CDAACB-E3D4-CC8C-E049-B6DAC0931062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3A933-1103-AB32-FCB5-8BB80002A923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F190B-A76B-FB32-0EEE-1B02FBCC67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5FC35-C608-E6BC-A467-ACE04EAC3073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B09BD-925D-F9F3-0729-99BA7CD8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B08E0-07CD-6049-7109-404FDF26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F7C6A4-6599-4EE8-CE22-A5DE6F7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8E9372C7-62A1-7553-B616-722DD1B6ED73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FE6FC06-AEF5-88CC-FF59-9EE6447E521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D27FC6C-36EA-439D-81AC-5F4277EE1CF6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CD9CB-0FFE-42E3-345B-C2DB9D16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AF8D7-9CEE-AAE9-CE3D-80EB8441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94C9F9-547E-811F-D745-D0FCE201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8BD119-338C-7B08-08C0-89BFE6631AE5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A3357F-84AE-10CF-DE68-798BD5D79027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9DD988-B7AF-27C5-C0B2-1342F9B0D31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0966A84-3E31-D158-2BB2-729A46A19A9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D8FA4E-DB70-1A92-40D7-4D32B169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E97C7-82CB-2961-D671-D8F977D5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84200C-8A5C-8446-F487-F9C8E8BFE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7EDD3-69F4-0D9B-A9A3-DA23FC8B2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1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Link 2 left-end position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: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</a:t>
                </a:r>
                <a:b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We now have,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83207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83207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83207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kumimoji="0" lang="en-US" sz="240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44A8C-4532-0BBD-B97D-5AD5C4B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7109639"/>
              </a:xfrm>
              <a:prstGeom prst="rect">
                <a:avLst/>
              </a:prstGeom>
              <a:blipFill>
                <a:blip r:embed="rId11"/>
                <a:stretch>
                  <a:fillRect l="-1359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11233-2C79-1D3D-C3EF-8E241A8FB21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A0C5D22-72DE-2223-4EE0-D3FD45005F18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F67ED-95AB-6221-D42A-EBBB909F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EB14F39A-9E17-D4F3-5936-C2A5FAAADB98}"/>
              </a:ext>
            </a:extLst>
          </p:cNvPr>
          <p:cNvSpPr/>
          <p:nvPr/>
        </p:nvSpPr>
        <p:spPr>
          <a:xfrm rot="817051" flipV="1">
            <a:off x="9622191" y="2423814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/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9792C4-8A9D-05EF-9FF9-A9D5A088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39" y="2472264"/>
                <a:ext cx="1719765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73ADE-44C4-3F10-8DEA-30754E19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/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64484F-1BEA-F058-6AC8-F63D565B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63" y="4636560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/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9F561-A63D-7EF0-A69F-D483518E6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106" y="4632254"/>
                <a:ext cx="6055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FBEC7-070A-EF23-82AC-370A71CC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2503" y="464421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46E28A-6BDF-55CB-8D04-D99A3CE401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0679" y="463225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/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3B166C-7050-9F7A-5092-C394789A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6" y="3006319"/>
                <a:ext cx="60556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A63931-0475-A203-9C6C-7C8732239D9F}"/>
              </a:ext>
            </a:extLst>
          </p:cNvPr>
          <p:cNvCxnSpPr>
            <a:cxnSpLocks/>
          </p:cNvCxnSpPr>
          <p:nvPr/>
        </p:nvCxnSpPr>
        <p:spPr>
          <a:xfrm flipH="1">
            <a:off x="7576699" y="3220794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5C14FF-C703-45DB-23B4-045506B77CCF}"/>
              </a:ext>
            </a:extLst>
          </p:cNvPr>
          <p:cNvCxnSpPr>
            <a:cxnSpLocks/>
          </p:cNvCxnSpPr>
          <p:nvPr/>
        </p:nvCxnSpPr>
        <p:spPr>
          <a:xfrm flipH="1">
            <a:off x="7576697" y="255486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/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207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AFA47B-7CAB-4CB7-7D2A-7DEAEF9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2342187"/>
                <a:ext cx="605563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88CAF9-67EE-4211-B837-8C049B30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400110"/>
              </a:xfrm>
              <a:prstGeom prst="rect">
                <a:avLst/>
              </a:prstGeom>
              <a:blipFill>
                <a:blip r:embed="rId19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1242A-1110-0A4E-49CC-EC411FB0D0C8}"/>
              </a:ext>
            </a:extLst>
          </p:cNvPr>
          <p:cNvCxnSpPr>
            <a:cxnSpLocks/>
          </p:cNvCxnSpPr>
          <p:nvPr/>
        </p:nvCxnSpPr>
        <p:spPr>
          <a:xfrm flipH="1">
            <a:off x="9353888" y="2624409"/>
            <a:ext cx="6297" cy="2007845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A2784-96D2-7B2C-9F9D-D69DF2A3E55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93547" y="2897176"/>
            <a:ext cx="29999" cy="1744002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3DF75D-8591-CE18-7423-CEE0029F2EF1}"/>
              </a:ext>
            </a:extLst>
          </p:cNvPr>
          <p:cNvCxnSpPr/>
          <p:nvPr/>
        </p:nvCxnSpPr>
        <p:spPr>
          <a:xfrm>
            <a:off x="8256399" y="3247652"/>
            <a:ext cx="0" cy="1371600"/>
          </a:xfrm>
          <a:prstGeom prst="line">
            <a:avLst/>
          </a:prstGeom>
          <a:ln w="19050">
            <a:solidFill>
              <a:srgbClr val="832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1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F16-CD02-E9BA-D319-ED4A9D42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565E-0F8D-F8AE-C9DD-3D8D287D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050890-8BAE-D5FF-8C8D-AFF5D2A7FEE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59D354-23F8-467B-F774-4B0860F681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9E75CA-A793-71DC-2EC7-A8E76A2BA06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862915-8595-FC1E-532D-1A3CCDC82AC3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2B2826-329E-58E7-E518-6872F9D5ED9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E3FB69-C772-7C22-E04F-C85ECB952459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40937-1542-79CC-E3BC-1B3F735D2E8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9AA0C-3EB4-F8FC-C210-EECE0ACBD6A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2ED60-AF8C-F8D8-08EE-BC18AAD57E7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CB4080-3339-F616-9B33-63CBC54822DA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71806-E845-66FC-A94A-40BE244A8C9A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93902-BE8A-4A53-C1ED-362F3E3D8F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5BFFA4-2463-3527-6503-15246650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5CBBB-5EEC-B75F-06ED-A027CB402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9708D-FEE2-D4C8-9B1D-4DF9D34B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569B113-104C-74FD-72E5-09B57581488D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F980DDC-EA71-DFC1-6340-8A0837F57AE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958610F-C07B-7270-5041-B08805AF428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9D702-9C40-34BD-A253-308E6951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11356-F04B-9C50-569E-B2D4E9B2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17EEC-60E2-0339-8F5F-85B485E7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6A53FF-6CDC-39B3-AAF6-14BF86038A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448D7F0-B749-C57A-4880-B481BE767058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7523-D703-D9F7-C98B-50355850CD69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433AB9D0-14FC-88D1-D3FE-6A0EA7BA3285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13DD89-B6CA-0C6C-3967-ECB6D5EE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F328F-8ABC-6C90-BE24-6A77A11D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C99D8D-3F8D-AE32-3C15-52AEEEA61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B90988-A13C-715F-C59F-F35CF1F29A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What are the problems with the previous approach?</a:t>
                </a: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* Complex expression, imagine in 3D and more links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* Re-analyze the geometry for new robots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 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CC92C9-9C70-C2BC-68DC-410D632B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3046988"/>
              </a:xfrm>
              <a:prstGeom prst="rect">
                <a:avLst/>
              </a:prstGeom>
              <a:blipFill>
                <a:blip r:embed="rId11"/>
                <a:stretch>
                  <a:fillRect l="-1447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974B5-FF7F-A8A9-DF6B-FDA0755B8A01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ACB30-01AF-6FAC-25B8-7853ECF97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D19258-1242-AA90-731F-6DEDB6271159}"/>
              </a:ext>
            </a:extLst>
          </p:cNvPr>
          <p:cNvSpPr txBox="1"/>
          <p:nvPr/>
        </p:nvSpPr>
        <p:spPr>
          <a:xfrm>
            <a:off x="779979" y="3479160"/>
            <a:ext cx="60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/>
                <a:sym typeface="Wingdings" panose="05000000000000000000" pitchFamily="2" charset="2"/>
              </a:rPr>
              <a:t>We want to a systematic approach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4F059-5F8A-228B-1F11-A2B39CB323E2}"/>
              </a:ext>
            </a:extLst>
          </p:cNvPr>
          <p:cNvSpPr/>
          <p:nvPr/>
        </p:nvSpPr>
        <p:spPr>
          <a:xfrm>
            <a:off x="2585790" y="4753159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/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CF7991-BCE8-AAB0-8C75-2975C150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3" y="4349199"/>
                <a:ext cx="12652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/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060F9E-82C9-F91E-F6FD-607CC64D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2" y="5365711"/>
                <a:ext cx="12652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/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4F901-1AC5-826A-C266-AFC857AE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20" y="4901212"/>
                <a:ext cx="1084292" cy="369332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29CD79-5113-4AAF-4CDC-4D75E3C5F9B1}"/>
              </a:ext>
            </a:extLst>
          </p:cNvPr>
          <p:cNvCxnSpPr>
            <a:stCxn id="41" idx="3"/>
          </p:cNvCxnSpPr>
          <p:nvPr/>
        </p:nvCxnSpPr>
        <p:spPr>
          <a:xfrm>
            <a:off x="1985402" y="4533865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78861D-CE93-5B91-7F65-A83CAA424ED2}"/>
              </a:ext>
            </a:extLst>
          </p:cNvPr>
          <p:cNvCxnSpPr>
            <a:stCxn id="43" idx="3"/>
          </p:cNvCxnSpPr>
          <p:nvPr/>
        </p:nvCxnSpPr>
        <p:spPr>
          <a:xfrm flipV="1">
            <a:off x="1991151" y="5207841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89FCE6-2D47-D6AF-4907-54D32E29AEBD}"/>
              </a:ext>
            </a:extLst>
          </p:cNvPr>
          <p:cNvCxnSpPr>
            <a:stCxn id="36" idx="3"/>
            <a:endCxn id="44" idx="1"/>
          </p:cNvCxnSpPr>
          <p:nvPr/>
        </p:nvCxnSpPr>
        <p:spPr>
          <a:xfrm>
            <a:off x="3851089" y="5082664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/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1B1BF7-D452-FCF3-F4C2-00401406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78" y="4805399"/>
                <a:ext cx="91440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16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95064-79E1-7AB0-1DC3-F8042EED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2DA7-8B9B-5C05-7FB1-38961BAF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74D73-30F9-1078-FFEC-08495D31CFA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ACEC1-5092-BC52-65AC-06B6AD8C83F0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F998BD-A3A3-A869-C497-B2E2E0DC8693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73C807-FCD8-CAE7-D4AB-A5FA2E06209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DF1F56-D9A9-592D-5A8E-53DDC02239C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4C648-39A6-EF58-2B76-853F0BB86F1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39561-E6CA-20D6-BD5A-A81F46FC15BA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0E2069-8EA2-5357-35EF-9FA036E03DF5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B9455-F2AD-0726-F347-09ACB95763A0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959F73-C345-7B9A-F7FC-598532C49F6C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8EC56D-DC67-00FE-DBFD-B54DA6DC31E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DC5B69-71D2-065E-8178-7BDD8A8287FD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919F55-37EC-EC7A-092B-4BF132A4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A9DA-D000-B0C9-6418-0844670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95559-96FA-F045-24C3-BB675CA9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BD312AC-22CF-612C-CC71-C6AE7641977B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71321B5-3A33-DF5F-519D-1FE86C83F55D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411F64A-13EE-639E-5064-B114F27834D0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F6BE0-2EFB-39A5-EE8D-91F31649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C33034-EDD7-DBE4-82FE-AC5EBED3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C71EA-F9E3-B9D8-50E8-0CC8F07B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97D9B1-A070-9BA8-F738-9EDF9ABE3172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C9087B1-F605-EBA0-4559-4BCD332E845F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C780EB-7F86-7F9F-9712-3AB879E842E0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4249471-DD2B-D313-CFA4-6EE120C1C0A8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878031-4A7E-8AB9-08EF-FDC3B336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3B6887-6A82-1268-3524-467F4285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D5E05E-8514-B5D7-31CB-965C65AC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882137-5DDB-B9A0-D42D-DD328D3B1E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7268128" cy="529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Set a coordinate frame { } for each joint,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then build a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unified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Final goal:</a:t>
                </a:r>
                <a:r>
                  <a:rPr lang="en-US" sz="2400" dirty="0">
                    <a:sym typeface="Wingdings" panose="05000000000000000000" pitchFamily="2" charset="2"/>
                  </a:rPr>
                  <a:t> 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b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5AF07-7636-4F9B-0CA8-746D9351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7268128" cy="5297989"/>
              </a:xfrm>
              <a:prstGeom prst="rect">
                <a:avLst/>
              </a:prstGeom>
              <a:blipFill>
                <a:blip r:embed="rId11"/>
                <a:stretch>
                  <a:fillRect l="-1342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27ED42-7C45-A75B-46E7-09DFE40105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094626-26CA-1FCA-B883-A3EE05E63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CD4BC7-AC28-8DB3-8B5F-C3603E64285F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4B8E6-483A-CE6B-5BB0-2907B0AC9C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F439DE-4A6F-E13D-FA31-CB1232A1907B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1A7D26-197E-58DD-0DDE-3454C8ED2C8D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133C0D-6B0A-B610-8367-F8DFABDDEB42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F4306B-E0EA-E6AE-D36E-E70435011C51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E560FF-EA26-BB59-E77B-A55DAF7F2D75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276EA6-9DF6-E496-1730-C12037DD262C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A0935C-507C-DD97-35A3-6E8B32F84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82AC03-2BFF-9A21-AA8A-9C082C2D1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194010-05E7-0761-9C89-2C3F76B9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62710B-4C84-77BF-F5B4-B40AC946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4C6EF04-1F06-A810-08C0-A8DCB8C1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770CB330-A6DC-0E8A-E161-A1FBC0597CF9}"/>
              </a:ext>
            </a:extLst>
          </p:cNvPr>
          <p:cNvSpPr/>
          <p:nvPr/>
        </p:nvSpPr>
        <p:spPr>
          <a:xfrm>
            <a:off x="4220930" y="4725935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/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3ABA06-E636-218D-9F1F-5E4EDC98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" y="4302693"/>
                <a:ext cx="126529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/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5CE4EF-4139-59A1-EFBA-64E13A14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7" y="5319205"/>
                <a:ext cx="126529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/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60F39E-D326-42EF-D355-98A0264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60" y="4873988"/>
                <a:ext cx="1084292" cy="369332"/>
              </a:xfrm>
              <a:prstGeom prst="rect">
                <a:avLst/>
              </a:prstGeom>
              <a:blipFill>
                <a:blip r:embed="rId20"/>
                <a:stretch>
                  <a:fillRect b="-1269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C95E17-F8A7-926E-E5F3-E1DC5178298A}"/>
              </a:ext>
            </a:extLst>
          </p:cNvPr>
          <p:cNvCxnSpPr>
            <a:stCxn id="65" idx="3"/>
          </p:cNvCxnSpPr>
          <p:nvPr/>
        </p:nvCxnSpPr>
        <p:spPr>
          <a:xfrm>
            <a:off x="1771777" y="4487359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082E3E-2DFE-3AF7-DDE7-0D3B4105E8EF}"/>
              </a:ext>
            </a:extLst>
          </p:cNvPr>
          <p:cNvCxnSpPr>
            <a:stCxn id="66" idx="3"/>
          </p:cNvCxnSpPr>
          <p:nvPr/>
        </p:nvCxnSpPr>
        <p:spPr>
          <a:xfrm flipV="1">
            <a:off x="1777526" y="5161335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5B88C9-1238-A24F-9EA2-1520C536152A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>
            <a:off x="5486229" y="5055440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/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BF0AFA-FA05-61A3-B0F8-3F91F857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23" y="4752769"/>
                <a:ext cx="914400" cy="59702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/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E7A2F5-1A8A-F9C8-1D42-094561FD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173" y="4349742"/>
                <a:ext cx="384048" cy="376193"/>
              </a:xfrm>
              <a:prstGeom prst="rect">
                <a:avLst/>
              </a:prstGeom>
              <a:blipFill>
                <a:blip r:embed="rId22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/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FFD833-D6E8-CEBD-9344-C2DF99B1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49" y="4863183"/>
                <a:ext cx="384048" cy="376193"/>
              </a:xfrm>
              <a:prstGeom prst="rect">
                <a:avLst/>
              </a:prstGeom>
              <a:blipFill>
                <a:blip r:embed="rId23"/>
                <a:stretch>
                  <a:fillRect r="-7576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/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970A11-AAC4-37B1-95CF-859BC78D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45" y="5778560"/>
                <a:ext cx="583856" cy="369332"/>
              </a:xfrm>
              <a:prstGeom prst="rect">
                <a:avLst/>
              </a:prstGeom>
              <a:blipFill>
                <a:blip r:embed="rId24"/>
                <a:stretch>
                  <a:fillRect r="-909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DBB3B61-571A-5C07-1269-DC7E56977B2A}"/>
              </a:ext>
            </a:extLst>
          </p:cNvPr>
          <p:cNvCxnSpPr>
            <a:cxnSpLocks/>
          </p:cNvCxnSpPr>
          <p:nvPr/>
        </p:nvCxnSpPr>
        <p:spPr>
          <a:xfrm>
            <a:off x="3751842" y="5051281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8F2775CB-DC58-1ED7-0EFB-37E88B0E157A}"/>
              </a:ext>
            </a:extLst>
          </p:cNvPr>
          <p:cNvSpPr/>
          <p:nvPr/>
        </p:nvSpPr>
        <p:spPr>
          <a:xfrm>
            <a:off x="3407650" y="4481303"/>
            <a:ext cx="223675" cy="1545505"/>
          </a:xfrm>
          <a:prstGeom prst="rightBrace">
            <a:avLst>
              <a:gd name="adj1" fmla="val 8333"/>
              <a:gd name="adj2" fmla="val 37854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/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802B327-9B76-DB13-32D3-88BCF493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36587" y="5242261"/>
                <a:ext cx="18288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8639-3017-7032-BC76-BF34D0AE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0471-7699-4A91-536D-AF39B1D0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334A5C-CE0B-5821-1E33-3F60792C5341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B5879-25F7-A043-0476-FCF50F75A9B7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6B984-D9CD-7C83-455C-EB3176715EF6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D0326-08E9-F01B-B15D-50A6FF7D227A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3ECCE7-A99B-768C-8596-D1C0A2B1BAF5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FBDEA-BAA5-57CA-1093-48115B3F6D81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9101B-E1B8-3287-5ECE-FFE19D42384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A8DE3-D7DA-C9B5-841C-21E2371432C4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EC84FC-56C5-56FC-CEF3-E078F2ED4F5F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E16366-6A72-2FDC-1DAA-593013898E98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4D9404-97E3-3F74-B520-6BBC35B3A7C3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9882F-322C-108D-04B0-07BDAB59F71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772C2-AFEF-F7DB-69CD-5739BC2D8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0C7B3-35A9-7B85-5242-011DA5D6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B0B4B-3E01-FC0C-FE0E-D1B119499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DAF2903-3F1D-7E05-F7E0-2A242DDEA6D6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F3E7FCF-EC62-D99F-3AFB-44DEB1806EA7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BDBDF06-4BF6-B6D4-1343-8682FB6B4B3F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BEA82C-65C6-AED7-FD3B-F88B7D2E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91EB1-DF7E-A867-D7F6-E925C164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6C3CD4-B887-D2B0-75E1-06025C69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F2F727-E281-0C5F-1398-9F7D5E0D2DD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2C68F23-59E5-CD4C-C423-869BA4F30CEC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BC5E1C-CF55-153E-2625-7BEE36CFDC7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09A2732C-0EF2-37D5-0F98-92C67BF0B14B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AC2A69-33FA-F355-D28D-4B72019F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5B815-629A-6C5D-4261-19F931B8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0BA20-AADE-5D96-0E02-CEB94E80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245CB5-6BED-16EB-5161-D47718E233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2: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Transformation Matrix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How to describe the transformation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between 2 frames?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1. Translation transform</a:t>
                </a: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2. Rotation transform</a:t>
                </a:r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6BE4B8-BAA7-8188-D36A-C50664EB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893647"/>
              </a:xfrm>
              <a:prstGeom prst="rect">
                <a:avLst/>
              </a:prstGeom>
              <a:blipFill>
                <a:blip r:embed="rId11"/>
                <a:stretch>
                  <a:fillRect l="-1447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6CA0E1-7011-54FB-DF66-0232C1938DAF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5A937-A2CA-0BFB-4C59-67C7F3D1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AF6D9A-9C3B-16F9-5CEE-F77E8C63520C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2F2C68-9BE4-87A1-C482-3DE2D1146F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93395-7771-6B2E-838B-D786980F8C74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9C1C01F-EC0B-4D0D-E795-F9101878ABA9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125389-7ADA-64EB-AB58-5F7B7E68999E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E5E64B-CF24-C6DD-465B-A488DA08F8AC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76E500-F0C0-9C50-22BB-FD1A767948E9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98099F-4373-7DED-29CF-A713A56E41B6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FCA59C-FEFF-AD6B-8FC1-BA820E4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D89F3D-7ECD-7C28-53C4-05644E6E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EBF1E8-4D6B-9ED2-ED86-772B469C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3FF253-02AE-AC63-028C-A3F27C2B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71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5B7-CFA4-8F6B-48DA-BACD71DCC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A9CB-3DE4-0CD9-1DB8-7D24A45F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BD110-40A8-2B62-C22D-96033DD5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C6E148-963B-EA47-E2D0-3485AD1EA514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269E16-6588-66DC-DE3C-E016DA18027A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4A1E33-6169-8DFB-2F12-AB8BF2CB4F0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63A674-9C79-D89E-983A-A10FC937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6DB4A9-18D9-50BD-9841-B34FB9659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47B9A8-6701-9894-F199-6F8FD17AA86A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880E87-466C-A456-FD8F-5D50E6532F9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86FFE8-6C5D-AD08-AC5F-70AFFE8E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B7EC104-0057-981B-EE66-094125C29BD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3394CE6-BCFC-5D07-211F-47095D483113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04873B-4677-E04E-D455-FCD3CB9F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8B4F8-7E80-A6C0-9C5A-C38B91EF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30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65E7-A1DC-AE76-E95D-56ADD333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BF2E-5598-7AFD-DE12-B51B69C8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,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784B21-60A3-8C90-99A2-24C2B52D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185843"/>
              </a:xfrm>
              <a:prstGeom prst="rect">
                <a:avLst/>
              </a:prstGeom>
              <a:blipFill>
                <a:blip r:embed="rId2"/>
                <a:stretch>
                  <a:fillRect l="-144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324A31-1AFA-BF50-8544-A7EFDA58824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38C44A-7E52-7764-872D-7B214D151380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2504CE-2FD4-C8A0-0A23-1CF3688CEBD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F9EF91-968D-FE02-8F13-57001845C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3EE22-9CD0-45FB-7B7D-9A1077EE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63B71D-F8BE-7B80-5473-B525A4F79622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CF5525-466D-0A51-17D7-A3AD69FF62E2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337C44-8365-7978-913D-04D04AC0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272A54-70FC-118F-CEF8-FD9140705C5B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08F886-73DF-B605-2E31-219E0F5A85E4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/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06FADE-47AF-7881-B68B-8CFDE24C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20" y="3061949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/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B56FCF-130B-9C3C-C4DA-BC3A52CB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36" y="3364223"/>
                <a:ext cx="479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5D07FF3-F922-3E61-CAFD-65A001735F49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7A624F-8157-A870-E182-EA1FDD33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842F6F-D340-CFCC-2EB3-E2C30F8CE123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B664EB-393F-3C51-E74A-33B807A81F31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/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D1C30-F0AF-6A71-D8CB-84201A299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2780371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766802-AE17-F9C1-B09B-FC054B5B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/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4B4167-D5B2-387F-5C37-05C6A13B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458" y="1763186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719FFB-D9F8-F68B-FD0D-74F5BA13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9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ECBC-65EF-2848-C1A3-B19F6056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7D7A-2AD0-B80E-5827-72993D0D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</a:t>
                </a:r>
                <a:r>
                  <a:rPr kumimoji="0" lang="en-US" altLang="zh-CN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xample</a:t>
                </a: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1, 2.5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Calibri" panose="020F0502020204030204"/>
                    <a:sym typeface="Wingdings" panose="05000000000000000000" pitchFamily="2" charset="2"/>
                  </a:rPr>
                  <a:t>Then,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=1+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=2.5+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Write in vector,</a:t>
                </a:r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2.5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=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4.5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4E003-4CC5-E8B8-28E1-495EE2940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7226723" cy="4812279"/>
              </a:xfrm>
              <a:prstGeom prst="rect">
                <a:avLst/>
              </a:prstGeom>
              <a:blipFill>
                <a:blip r:embed="rId2"/>
                <a:stretch>
                  <a:fillRect l="-1265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A21824-8ED5-95F8-A1F4-81266B4BD5E6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1AF8B4-7383-8880-711E-892075A2241C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C42521-C97E-B88C-EE22-3C1C5B495F6E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F115B68-C67B-0E34-DAF5-9662859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DD1A70-B38C-5D35-840F-FB3EBB2C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C13E89A-2F92-BD40-3DE0-A885C7993DB0}"/>
              </a:ext>
            </a:extLst>
          </p:cNvPr>
          <p:cNvCxnSpPr>
            <a:cxnSpLocks/>
          </p:cNvCxnSpPr>
          <p:nvPr/>
        </p:nvCxnSpPr>
        <p:spPr>
          <a:xfrm>
            <a:off x="8934516" y="3115180"/>
            <a:ext cx="18288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B9F2E88-338E-AFB4-B869-A5D1368D4B2F}"/>
              </a:ext>
            </a:extLst>
          </p:cNvPr>
          <p:cNvCxnSpPr>
            <a:cxnSpLocks/>
          </p:cNvCxnSpPr>
          <p:nvPr/>
        </p:nvCxnSpPr>
        <p:spPr>
          <a:xfrm flipV="1">
            <a:off x="8934516" y="1299624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/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7AF5E0-73F7-786D-1741-21A2829A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3" y="1038324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85B0A8-A221-EB63-D10C-E0013C516062}"/>
              </a:ext>
            </a:extLst>
          </p:cNvPr>
          <p:cNvCxnSpPr/>
          <p:nvPr/>
        </p:nvCxnSpPr>
        <p:spPr>
          <a:xfrm>
            <a:off x="8934516" y="3128424"/>
            <a:ext cx="0" cy="889857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A29125-761B-EDFC-89C6-C774703A2827}"/>
              </a:ext>
            </a:extLst>
          </p:cNvPr>
          <p:cNvCxnSpPr/>
          <p:nvPr/>
        </p:nvCxnSpPr>
        <p:spPr>
          <a:xfrm flipH="1" flipV="1">
            <a:off x="8069101" y="3115180"/>
            <a:ext cx="865415" cy="13244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/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B68BBC-52E5-B014-C5DB-42DD42C02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67" y="3081219"/>
                <a:ext cx="8370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/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𝑏</m:t>
                      </m:r>
                      <m:r>
                        <a:rPr kumimoji="0" lang="en-US" sz="18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0207F5-D53D-13F7-05E5-E123EAEE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152" y="3439976"/>
                <a:ext cx="11291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5669141C-1E57-A5C8-B858-8685C642AD9C}"/>
              </a:ext>
            </a:extLst>
          </p:cNvPr>
          <p:cNvSpPr/>
          <p:nvPr/>
        </p:nvSpPr>
        <p:spPr>
          <a:xfrm>
            <a:off x="9420538" y="2082614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/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91B7F58-B021-246E-5D4A-7973FD40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450" y="1743052"/>
                <a:ext cx="479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2DBA09-1C99-B64C-B9F7-EB15B41C627A}"/>
              </a:ext>
            </a:extLst>
          </p:cNvPr>
          <p:cNvCxnSpPr>
            <a:cxnSpLocks/>
          </p:cNvCxnSpPr>
          <p:nvPr/>
        </p:nvCxnSpPr>
        <p:spPr>
          <a:xfrm>
            <a:off x="9464732" y="2172092"/>
            <a:ext cx="1526" cy="1846189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5BE50E-E897-9EF6-8605-97511E6A3875}"/>
              </a:ext>
            </a:extLst>
          </p:cNvPr>
          <p:cNvCxnSpPr>
            <a:cxnSpLocks/>
          </p:cNvCxnSpPr>
          <p:nvPr/>
        </p:nvCxnSpPr>
        <p:spPr>
          <a:xfrm flipH="1" flipV="1">
            <a:off x="8069101" y="2119274"/>
            <a:ext cx="1349349" cy="16330"/>
          </a:xfrm>
          <a:prstGeom prst="line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/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7FDD01-F950-1FBE-2A9C-6B23D8D0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778" y="278699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/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B103CC-42AF-2B3E-170C-E5EB369C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75" y="3670228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/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=2.5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FBA0A6-D4C7-E9AF-8B4F-1DF428AD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842" y="1774730"/>
                <a:ext cx="114752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/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520388-DD82-DBC5-01DE-1C41CC9E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11" y="1777573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6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374CF-ACE3-B28B-DCA1-A11F3203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2344-F5F2-693F-F4A4-7B9D471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23CA7-F91F-BAF1-ECC3-ABDD1F9F5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3585553" y="2182724"/>
            <a:ext cx="4572000" cy="3783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0F701-76EC-B2BF-9782-154065C6B94F}"/>
              </a:ext>
            </a:extLst>
          </p:cNvPr>
          <p:cNvSpPr txBox="1"/>
          <p:nvPr/>
        </p:nvSpPr>
        <p:spPr>
          <a:xfrm>
            <a:off x="9115913" y="4861153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F14F2B-944C-530A-603A-4C591452C937}"/>
              </a:ext>
            </a:extLst>
          </p:cNvPr>
          <p:cNvCxnSpPr>
            <a:cxnSpLocks/>
          </p:cNvCxnSpPr>
          <p:nvPr/>
        </p:nvCxnSpPr>
        <p:spPr>
          <a:xfrm>
            <a:off x="7097486" y="4802114"/>
            <a:ext cx="768776" cy="320649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6B0BF5-5CDC-219A-A042-B000AD235BC8}"/>
              </a:ext>
            </a:extLst>
          </p:cNvPr>
          <p:cNvCxnSpPr>
            <a:cxnSpLocks/>
          </p:cNvCxnSpPr>
          <p:nvPr/>
        </p:nvCxnSpPr>
        <p:spPr>
          <a:xfrm>
            <a:off x="7866262" y="5122763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4EEF18-E46F-BCB3-F8A1-3074B647BA78}"/>
              </a:ext>
            </a:extLst>
          </p:cNvPr>
          <p:cNvSpPr txBox="1"/>
          <p:nvPr/>
        </p:nvSpPr>
        <p:spPr>
          <a:xfrm>
            <a:off x="613377" y="4147104"/>
            <a:ext cx="2013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End-effector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BEF5A-83A0-2C75-034D-1B6742D7EB03}"/>
              </a:ext>
            </a:extLst>
          </p:cNvPr>
          <p:cNvCxnSpPr>
            <a:cxnSpLocks/>
          </p:cNvCxnSpPr>
          <p:nvPr/>
        </p:nvCxnSpPr>
        <p:spPr>
          <a:xfrm>
            <a:off x="2582401" y="4410531"/>
            <a:ext cx="1320128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CA6BEF-BE95-C045-FE7E-1DBAD6C4E025}"/>
              </a:ext>
            </a:extLst>
          </p:cNvPr>
          <p:cNvCxnSpPr>
            <a:cxnSpLocks/>
          </p:cNvCxnSpPr>
          <p:nvPr/>
        </p:nvCxnSpPr>
        <p:spPr>
          <a:xfrm>
            <a:off x="3902529" y="4408714"/>
            <a:ext cx="962116" cy="344717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5ECDA8-A7BB-2A46-4871-15727530B944}"/>
              </a:ext>
            </a:extLst>
          </p:cNvPr>
          <p:cNvSpPr txBox="1"/>
          <p:nvPr/>
        </p:nvSpPr>
        <p:spPr>
          <a:xfrm>
            <a:off x="9056914" y="3072169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Joint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0FDD5C-2850-BEF9-0B9D-3C603CB00E2C}"/>
              </a:ext>
            </a:extLst>
          </p:cNvPr>
          <p:cNvCxnSpPr>
            <a:cxnSpLocks/>
          </p:cNvCxnSpPr>
          <p:nvPr/>
        </p:nvCxnSpPr>
        <p:spPr>
          <a:xfrm flipV="1">
            <a:off x="7773165" y="3333779"/>
            <a:ext cx="1202106" cy="475043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530B5E-6AE0-DBA1-713C-07243D655E5A}"/>
              </a:ext>
            </a:extLst>
          </p:cNvPr>
          <p:cNvCxnSpPr>
            <a:cxnSpLocks/>
          </p:cNvCxnSpPr>
          <p:nvPr/>
        </p:nvCxnSpPr>
        <p:spPr>
          <a:xfrm>
            <a:off x="7369629" y="3808822"/>
            <a:ext cx="403536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D76BF0-ADAE-2BA5-8F52-F8E69687DDD4}"/>
              </a:ext>
            </a:extLst>
          </p:cNvPr>
          <p:cNvCxnSpPr>
            <a:cxnSpLocks/>
          </p:cNvCxnSpPr>
          <p:nvPr/>
        </p:nvCxnSpPr>
        <p:spPr>
          <a:xfrm>
            <a:off x="6571244" y="2973444"/>
            <a:ext cx="1190652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5E8946-0010-BC98-6C6D-591C7C50041D}"/>
              </a:ext>
            </a:extLst>
          </p:cNvPr>
          <p:cNvCxnSpPr>
            <a:cxnSpLocks/>
          </p:cNvCxnSpPr>
          <p:nvPr/>
        </p:nvCxnSpPr>
        <p:spPr>
          <a:xfrm flipV="1">
            <a:off x="7749721" y="2498401"/>
            <a:ext cx="1143908" cy="481851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9C5F9AD-8430-421D-FA99-A7910F4E55CC}"/>
              </a:ext>
            </a:extLst>
          </p:cNvPr>
          <p:cNvSpPr txBox="1"/>
          <p:nvPr/>
        </p:nvSpPr>
        <p:spPr>
          <a:xfrm>
            <a:off x="9056913" y="2177677"/>
            <a:ext cx="1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E75B6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84697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A0F3-BE05-4955-90BE-75642D8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EA76-06FA-C97C-9E67-2D65C322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57E953-D96A-CDA5-13BF-F3C316AA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2681888"/>
              </a:xfrm>
              <a:prstGeom prst="rect">
                <a:avLst/>
              </a:prstGeom>
              <a:blipFill>
                <a:blip r:embed="rId2"/>
                <a:stretch>
                  <a:fillRect l="-1447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DEC527-2C4D-BAFB-ACB8-0228FACDE1BA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EF3071-8DDB-E5AA-A9A1-8D75B1C51B9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68F23C-B5EF-C4FF-4AFF-D06D79AF92E6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771055-D912-0202-672D-F4ADA8ABA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B22D609-50FD-8F53-C7AA-6B95FA6B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B12CC7-15E3-567A-A5D0-23EAA11240D4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3727C2-B5B6-FC9A-9F89-2276BE6AAE5A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A1ACE-868C-7204-CA1F-B32FCDE1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CAF051-7752-0B10-AF43-C0FDE3EE2871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76737-0434-31F5-9A9A-D8690AE3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28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1698-01A7-8678-EE87-7DD34A6C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98B7-A71B-89A3-2E7C-6A336B3F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772197-85A2-0E90-5B26-9C4C2B34D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4528547"/>
              </a:xfrm>
              <a:prstGeom prst="rect">
                <a:avLst/>
              </a:prstGeom>
              <a:blipFill>
                <a:blip r:embed="rId2"/>
                <a:stretch>
                  <a:fillRect l="-144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C0B2AD-E693-2A76-7368-FF04F7407A9C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0C0962-94AC-A77E-CCF2-28EB528EFC3F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1603C9-0FEF-909D-16F6-EA0798C824D2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ACF284-202C-0A82-12FB-FC4AE1B59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F2009F-3582-C7FB-2054-40EBD7FE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C51054-3354-803E-0D3A-222B78055F75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C0FE0-EA6C-966A-0725-44D8B91EFDE8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F1C829-8302-86A6-EEA1-EE0497628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23EE40-5B77-DC14-0066-6295CEEB4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9961492C-2109-5B67-B38D-8FEAEB253BD3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6A74-F91E-C837-8D11-10FA2AC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52BC62-5C5C-2384-DE82-FDE899AE9985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68C886-2492-8C20-E496-3D0A10132F21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6C8003-F5B2-D660-4E6F-1877B4A6132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12AEB-4CF6-3986-C115-AD526D4252F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328A258-7766-6C17-8D8A-5A65B484980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6C13E-B64C-DE15-E901-724053D00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BB5D8-B766-AFDB-B38D-CB8C4EB4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48ECD0-D3D2-B61D-7211-6DF8358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D71C2F-6AD1-94F3-C176-8601CD76C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6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750C-D8A5-9E8D-B096-660C2148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8584-4A27-1BA4-7B6F-9A85D936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What will be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?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Consider an arbitrary point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,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its position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𝑆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 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𝑆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b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Write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vector</m:t>
                    </m:r>
                    <m:r>
                      <m:rPr>
                        <m:nor/>
                      </m:rPr>
                      <a:rPr lang="en-US" sz="2400" dirty="0"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7BC330-CAAB-5409-2DA4-E5D3E4AF3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69816F-0E90-F6CC-220E-673C7D4E78AD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0E11BD-56EA-B00D-FC9A-C5B047F0C8E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F8B102-DB4B-C08A-83D4-91BB774E0244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DC43D0-5819-B89F-3476-F0F6FD2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367C5951-1F7B-DB36-655A-A2391EAAC192}"/>
              </a:ext>
            </a:extLst>
          </p:cNvPr>
          <p:cNvSpPr txBox="1"/>
          <p:nvPr/>
        </p:nvSpPr>
        <p:spPr>
          <a:xfrm>
            <a:off x="2617721" y="6217705"/>
            <a:ext cx="57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B7A198-1F51-C504-2D0D-2FF678D89C3E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F6E135-2B19-8F83-C8FC-FDDFBDD24BDE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7D5870-B884-8C7B-E8F0-F5152432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3E3E7-3E9A-D8BB-D6D9-0F8FC250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A1EA1BE1-AAC2-AA46-B53C-94F64C0450C2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9AD8A-2083-BF52-38E7-D44183496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0D24A-1B3B-4312-22CB-DED4BF25165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2378-787F-726E-1D4D-06223D8A41B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0B8408-D8BF-BA94-AA7C-29C172506BAB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42366B-17EC-2C28-0D74-53CBBAE78353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B92B831-D0C8-75DD-D6D3-A5C79786812B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3ED497-48BB-6202-4395-D7C33EC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93F173-2133-8438-3DEA-D98C2B84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BEC60-7FE2-A3A2-23AD-3565D9A2D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D238E-DD8E-B469-22AB-1DEE1DA8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D9F9AC9F-E8C1-ADDC-B2D5-B1608DA1F9A6}"/>
              </a:ext>
            </a:extLst>
          </p:cNvPr>
          <p:cNvSpPr/>
          <p:nvPr/>
        </p:nvSpPr>
        <p:spPr>
          <a:xfrm rot="2318560" flipV="1">
            <a:off x="8842836" y="2334674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6A30DF-FA93-CE4C-7BFD-AAB3BBEC606D}"/>
              </a:ext>
            </a:extLst>
          </p:cNvPr>
          <p:cNvCxnSpPr>
            <a:cxnSpLocks/>
          </p:cNvCxnSpPr>
          <p:nvPr/>
        </p:nvCxnSpPr>
        <p:spPr>
          <a:xfrm flipH="1">
            <a:off x="8908802" y="3207947"/>
            <a:ext cx="523511" cy="36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/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6770F-E2AB-E3E5-D342-89441944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517" y="2309300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/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9A89B-A202-2B4D-4D35-8DE20A55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443" y="2373596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3CFEAE-53DF-DB19-5F0D-90F28E575940}"/>
              </a:ext>
            </a:extLst>
          </p:cNvPr>
          <p:cNvCxnSpPr>
            <a:cxnSpLocks/>
          </p:cNvCxnSpPr>
          <p:nvPr/>
        </p:nvCxnSpPr>
        <p:spPr>
          <a:xfrm>
            <a:off x="9100720" y="2245004"/>
            <a:ext cx="485635" cy="803771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1E8558-9CF0-769F-CB9E-A165092F511A}"/>
              </a:ext>
            </a:extLst>
          </p:cNvPr>
          <p:cNvCxnSpPr>
            <a:cxnSpLocks/>
          </p:cNvCxnSpPr>
          <p:nvPr/>
        </p:nvCxnSpPr>
        <p:spPr>
          <a:xfrm>
            <a:off x="8812921" y="2313037"/>
            <a:ext cx="0" cy="92439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3BAFC6-7CAE-381B-5D60-70260E762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4B122B-7E22-1204-BA01-F9856C192307}"/>
              </a:ext>
            </a:extLst>
          </p:cNvPr>
          <p:cNvCxnSpPr>
            <a:cxnSpLocks/>
          </p:cNvCxnSpPr>
          <p:nvPr/>
        </p:nvCxnSpPr>
        <p:spPr>
          <a:xfrm>
            <a:off x="9467299" y="3266048"/>
            <a:ext cx="0" cy="7635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0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41C4-6790-4E1E-85BD-BFD23721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3F1F-1B8F-1534-E90F-74D659D9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Rotation transform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Example</a:t>
                </a: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noProof="0" dirty="0">
                    <a:sym typeface="Wingdings" panose="05000000000000000000" pitchFamily="2" charset="2"/>
                  </a:rPr>
                  <a:t>Given P at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2</m:t>
                        </m:r>
                      </m:e>
                    </m:d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, 𝜃=30°</a:t>
                </a:r>
              </a:p>
              <a:p>
                <a:pPr/>
                <a:br>
                  <a:rPr lang="en-US" sz="240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(30°)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1.60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3.23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endParaRPr kumimoji="0" lang="en-US" sz="2400" b="0" i="0" u="none" strike="noStrike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lang="en-US" sz="2400" kern="1200" dirty="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593D78-F5D4-98C6-B551-5ED37C4F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5486400"/>
              </a:xfrm>
              <a:prstGeom prst="rect">
                <a:avLst/>
              </a:prstGeom>
              <a:blipFill>
                <a:blip r:embed="rId2"/>
                <a:stretch>
                  <a:fillRect l="-1447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CBD7C0-D7B8-2EFA-402B-DFD406D9CA37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88562D-736A-9239-D97F-EE94A280B0A1}"/>
              </a:ext>
            </a:extLst>
          </p:cNvPr>
          <p:cNvCxnSpPr>
            <a:cxnSpLocks/>
          </p:cNvCxnSpPr>
          <p:nvPr/>
        </p:nvCxnSpPr>
        <p:spPr>
          <a:xfrm>
            <a:off x="8069101" y="4018281"/>
            <a:ext cx="182880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4261CF-CDBC-5EB5-D401-D77BA2E106AD}"/>
              </a:ext>
            </a:extLst>
          </p:cNvPr>
          <p:cNvCxnSpPr>
            <a:cxnSpLocks/>
          </p:cNvCxnSpPr>
          <p:nvPr/>
        </p:nvCxnSpPr>
        <p:spPr>
          <a:xfrm flipV="1">
            <a:off x="8069101" y="1288321"/>
            <a:ext cx="3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/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0C7CBF-ACCC-2342-00BD-8AD4C287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04" y="1308441"/>
                <a:ext cx="479451" cy="369332"/>
              </a:xfrm>
              <a:prstGeom prst="rect">
                <a:avLst/>
              </a:prstGeom>
              <a:blipFill>
                <a:blip r:embed="rId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4E62F2-2147-9F2A-FC87-78A7A5486D46}"/>
              </a:ext>
            </a:extLst>
          </p:cNvPr>
          <p:cNvCxnSpPr>
            <a:cxnSpLocks/>
          </p:cNvCxnSpPr>
          <p:nvPr/>
        </p:nvCxnSpPr>
        <p:spPr>
          <a:xfrm rot="14400000">
            <a:off x="6011701" y="2841741"/>
            <a:ext cx="2743200" cy="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A572EF-DCFE-8019-E66D-EAD1DCAA4CB7}"/>
              </a:ext>
            </a:extLst>
          </p:cNvPr>
          <p:cNvCxnSpPr>
            <a:cxnSpLocks/>
          </p:cNvCxnSpPr>
          <p:nvPr/>
        </p:nvCxnSpPr>
        <p:spPr>
          <a:xfrm rot="3600000" flipV="1">
            <a:off x="8860994" y="2657982"/>
            <a:ext cx="3" cy="18288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/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94F3-8E31-D3E5-B327-AC61DD64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89" y="1419791"/>
                <a:ext cx="479451" cy="369332"/>
              </a:xfrm>
              <a:prstGeom prst="rect">
                <a:avLst/>
              </a:prstGeom>
              <a:blipFill>
                <a:blip r:embed="rId4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/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C581E-83EA-29CD-B069-D45FE333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95" y="1799708"/>
                <a:ext cx="4794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CAFF61FF-078B-BE54-8109-36950F386A4C}"/>
              </a:ext>
            </a:extLst>
          </p:cNvPr>
          <p:cNvSpPr/>
          <p:nvPr/>
        </p:nvSpPr>
        <p:spPr>
          <a:xfrm rot="19773990" flipV="1">
            <a:off x="8285223" y="3739976"/>
            <a:ext cx="223470" cy="351526"/>
          </a:xfrm>
          <a:prstGeom prst="arc">
            <a:avLst>
              <a:gd name="adj1" fmla="val 17527393"/>
              <a:gd name="adj2" fmla="val 2170805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/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99B20-08A0-7567-B966-4B79B47D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60" y="3691989"/>
                <a:ext cx="11324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1C6489-8C6B-2FE1-AFF9-425495B2212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0" cy="178757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91AB8-1181-663F-8F7F-57FD4A64396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908803" y="2227081"/>
            <a:ext cx="572654" cy="100234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9B8529-66DC-C045-096A-AFC2CCB9BDBE}"/>
              </a:ext>
            </a:extLst>
          </p:cNvPr>
          <p:cNvCxnSpPr>
            <a:cxnSpLocks/>
          </p:cNvCxnSpPr>
          <p:nvPr/>
        </p:nvCxnSpPr>
        <p:spPr>
          <a:xfrm flipH="1">
            <a:off x="7467600" y="2219823"/>
            <a:ext cx="1430317" cy="7664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F3E4B-E808-EFDD-62DD-3695119F6AC8}"/>
              </a:ext>
            </a:extLst>
          </p:cNvPr>
          <p:cNvCxnSpPr>
            <a:cxnSpLocks/>
          </p:cNvCxnSpPr>
          <p:nvPr/>
        </p:nvCxnSpPr>
        <p:spPr>
          <a:xfrm flipH="1">
            <a:off x="8076439" y="2190809"/>
            <a:ext cx="807374" cy="13391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94AC612-FE40-82CA-413E-52297F7F164F}"/>
              </a:ext>
            </a:extLst>
          </p:cNvPr>
          <p:cNvSpPr/>
          <p:nvPr/>
        </p:nvSpPr>
        <p:spPr>
          <a:xfrm>
            <a:off x="8863083" y="2135641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/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3A6E7D-F0E3-120B-E248-C65F2B8F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42" y="3932861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/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BB5B6A-F510-FEE5-1F20-9520440E6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74" y="3130182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/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4C0D7F-081A-42D0-C69C-E3CF6E375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94" y="195097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/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F7B7BB-EA51-A523-53FC-06CBB427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6" y="2885830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/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short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9172C3-5FD1-5F29-6EB0-C0E25EAFE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4" y="6328282"/>
                <a:ext cx="579084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92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3D8C-585B-B574-CE90-ECE934CC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771-466F-809E-0C4C-7E3DA7C9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4611-0401-AF11-2BE4-349D9409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BECBC-9E86-F22D-F0B1-03E1EA8E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81593-8CA9-A656-C90A-5CE6B5A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E9BA2D-2711-4E03-9696-D123E1B7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DA426B-C1BF-1175-3C42-B06016E94643}"/>
              </a:ext>
            </a:extLst>
          </p:cNvPr>
          <p:cNvSpPr txBox="1"/>
          <p:nvPr/>
        </p:nvSpPr>
        <p:spPr>
          <a:xfrm>
            <a:off x="7960124" y="4659554"/>
            <a:ext cx="3842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Homogeneous Transformation Matrix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B83FAF7-C1DA-A159-B655-1D1958002B28}"/>
              </a:ext>
            </a:extLst>
          </p:cNvPr>
          <p:cNvSpPr/>
          <p:nvPr/>
        </p:nvSpPr>
        <p:spPr>
          <a:xfrm rot="5400000">
            <a:off x="9610079" y="3583755"/>
            <a:ext cx="444810" cy="1628964"/>
          </a:xfrm>
          <a:prstGeom prst="rightBrace">
            <a:avLst>
              <a:gd name="adj1" fmla="val 8333"/>
              <a:gd name="adj2" fmla="val 48513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F27EE-DB0B-5674-2E80-6F823B6C7C9F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406648-F960-9270-5954-F17EB0E4363E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1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F218-F140-58A6-F1BA-961706BB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C38D-C4FF-AE04-1B70-AEF8C0CE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34461-2F92-7C83-02B6-7AC3FB21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864D9-B117-5CDC-7CF0-318970E2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D8046B-4067-99B5-4C7A-4B477DDCC37F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50AF44-6421-D011-E4A2-70DFCD1A6AC0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008E3-ABAE-4277-FE22-CFCD3036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91013F-28DF-1205-4E6E-A2ACAA535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C87596-BFFD-857D-10BF-C5D7020BAD64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F23AC-3CCF-177C-0DBA-5289DCAF6638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translation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CC8E5-0B29-4221-7A64-1796E358A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378904"/>
              </a:xfrm>
              <a:prstGeom prst="rect">
                <a:avLst/>
              </a:prstGeom>
              <a:blipFill>
                <a:blip r:embed="rId8"/>
                <a:stretch>
                  <a:fillRect l="-1187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82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A6FA-1F0A-2970-59E5-0A4AADA2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CC60-A0AA-C8BA-BBEC-9DFD5F3B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84FC-2862-0499-1A08-F7986271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16" y="1647442"/>
            <a:ext cx="1988774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578036-8870-1C94-A3C8-92ADDB2C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" y="3776338"/>
            <a:ext cx="237551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57231-16CC-6126-7605-0618E83FFC41}"/>
                  </a:ext>
                </a:extLst>
              </p:cNvPr>
              <p:cNvSpPr txBox="1"/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Translation transform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+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FD8A55-181B-2375-1C13-C72681C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90" y="2007844"/>
                <a:ext cx="6094990" cy="862287"/>
              </a:xfrm>
              <a:prstGeom prst="rect">
                <a:avLst/>
              </a:prstGeom>
              <a:blipFill>
                <a:blip r:embed="rId4"/>
                <a:stretch>
                  <a:fillRect l="-80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591BC4-4426-DD5C-3A83-C4447FA99A61}"/>
                  </a:ext>
                </a:extLst>
              </p:cNvPr>
              <p:cNvSpPr txBox="1"/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Rotation transform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3684-4462-2FC4-E3CF-059C16A9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1" y="3987870"/>
                <a:ext cx="6094990" cy="985719"/>
              </a:xfrm>
              <a:prstGeom prst="rect">
                <a:avLst/>
              </a:prstGeom>
              <a:blipFill>
                <a:blip r:embed="rId5"/>
                <a:stretch>
                  <a:fillRect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/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8647-5098-F3DA-8B64-88BE86E3C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17" y="3147833"/>
                <a:ext cx="6094990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/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Unified Expression for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</a:t>
                </a:r>
              </a:p>
              <a:p>
                <a:endParaRPr lang="en-US" sz="24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FF8C29-C91B-0525-A05A-B46DE711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7" y="2517147"/>
                <a:ext cx="5353349" cy="866006"/>
              </a:xfrm>
              <a:prstGeom prst="rect">
                <a:avLst/>
              </a:prstGeom>
              <a:blipFill>
                <a:blip r:embed="rId7"/>
                <a:stretch>
                  <a:fillRect l="-1708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87C83-E7FB-7903-A611-7BF5C27E7E23}"/>
              </a:ext>
            </a:extLst>
          </p:cNvPr>
          <p:cNvCxnSpPr>
            <a:cxnSpLocks/>
          </p:cNvCxnSpPr>
          <p:nvPr/>
        </p:nvCxnSpPr>
        <p:spPr>
          <a:xfrm>
            <a:off x="5944610" y="2864958"/>
            <a:ext cx="733648" cy="635859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C10C0E-3661-A7CE-17D6-1AB2447C642D}"/>
              </a:ext>
            </a:extLst>
          </p:cNvPr>
          <p:cNvCxnSpPr/>
          <p:nvPr/>
        </p:nvCxnSpPr>
        <p:spPr>
          <a:xfrm flipV="1">
            <a:off x="5936617" y="3776338"/>
            <a:ext cx="741641" cy="84430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/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Calibri" panose="020F0502020204030204"/>
                    <a:sym typeface="Wingdings" panose="05000000000000000000" pitchFamily="2" charset="2"/>
                  </a:rPr>
                  <a:t>Imagine a case with rotation only,</a:t>
                </a:r>
                <a:b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kumimoji="0" lang="en-US" sz="1800" b="0" i="0" u="none" strike="noStrike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/>
                  <a:t> 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A0FF1F-A2EA-3A71-F10B-49C4CE49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3" y="4402423"/>
                <a:ext cx="4618002" cy="1526700"/>
              </a:xfrm>
              <a:prstGeom prst="rect">
                <a:avLst/>
              </a:prstGeom>
              <a:blipFill>
                <a:blip r:embed="rId8"/>
                <a:stretch>
                  <a:fillRect l="-1187" t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411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27C4-0C77-F4A4-3561-1C63EAB2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12F5-2B6F-4676-A781-62B7FDA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E04E36-D874-E10F-7E09-37B33367B65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B3D65F-BB64-B01C-91D5-20EE3A99E77C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18A3E-8B2F-40DD-AF91-A8C973132A95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753024-C72F-6129-6DB9-7B5B58332B6D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88340D-9BA2-C838-1F5C-D4DF85BBB279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C78D5-FBC2-95BE-DE1F-ACF85BBCAEE5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11D9-75DA-20D9-34A7-E95BE250AA87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82BD4-93EB-B4EF-A75A-100B6895FEDF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215B05-62D0-F52E-38EA-AAE9E8BF0F27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67B4A5-5C9B-7F4A-2704-A92521E3F3AF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B9F53E-C4F4-B6F1-A2F9-9DDD8E3F256E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9049D1-C57E-30F3-E4AF-09F767C5443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974718-7B28-3007-212E-9004914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B3F50C-63F3-2C14-FE73-1D065B932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57C55-A092-1FAD-7079-EA0BDC59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637A28A4-4699-5FD7-EE80-61DE3BEB368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242C546-C577-70DD-1040-DB1F5423CAC6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FA597C6-6063-30A8-60B3-D3BDD7E0E742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9CF1E7-919F-5A59-2493-803074515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ECE7A3-8B8F-EF00-9A96-ABA4099C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69F8D-1315-0E4D-751E-CD7D59C9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6964B0-2B4E-87A7-62D8-4E838273EAEB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05B95B9-2586-12EA-ACC2-281B2B7895D6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4DA475-2EC2-3117-DE04-E5FC1E548EB3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6CE83909-F261-82E6-6ED0-5BAE8D98682E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20EEE-49CC-4CA6-230F-1610748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4B7D52-9418-27D1-76CA-C43FEAFDC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04E820-F2BF-A7B5-ADB6-17C13D9E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E2A5B6-6A77-96B6-5F1F-A20FE9FCCC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/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Back to our example: 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343B8-6812-22D6-2468-99803C6CF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86" y="1735250"/>
                <a:ext cx="6746850" cy="2677656"/>
              </a:xfrm>
              <a:prstGeom prst="rect">
                <a:avLst/>
              </a:prstGeom>
              <a:blipFill>
                <a:blip r:embed="rId11"/>
                <a:stretch>
                  <a:fillRect l="-1445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41437-C463-AF09-6EFC-2F79DF4A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92C128-A93A-85D0-0330-1755CFE5F585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A90CC-CB80-D662-E5A4-099DA76B53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32AB6B-094A-865A-E5E4-1E17B791683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49829D-2FC2-4478-5695-9BDBDCC49984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F8B5C0-0123-197B-158A-C123C3625F7A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1A0D9B-EF93-C6E5-09A5-5A012B0EC9AD}"/>
              </a:ext>
            </a:extLst>
          </p:cNvPr>
          <p:cNvCxnSpPr>
            <a:cxnSpLocks/>
          </p:cNvCxnSpPr>
          <p:nvPr/>
        </p:nvCxnSpPr>
        <p:spPr>
          <a:xfrm flipH="1" flipV="1">
            <a:off x="9138796" y="2156476"/>
            <a:ext cx="218062" cy="41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FB4CE88-E301-D84B-DB37-8CE265DC1E71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F4B4141-5751-1161-A5CD-B87703873EC9}"/>
              </a:ext>
            </a:extLst>
          </p:cNvPr>
          <p:cNvCxnSpPr>
            <a:cxnSpLocks/>
          </p:cNvCxnSpPr>
          <p:nvPr/>
        </p:nvCxnSpPr>
        <p:spPr>
          <a:xfrm flipV="1">
            <a:off x="10105694" y="2445141"/>
            <a:ext cx="158084" cy="4010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A83B78-AE66-2D93-E682-A6A27D0C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475A9C-3773-904C-75DD-5A9E8416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/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2}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181CB4-8779-FC60-188C-A24CD546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87" y="1904244"/>
                <a:ext cx="479451" cy="369332"/>
              </a:xfrm>
              <a:prstGeom prst="rect">
                <a:avLst/>
              </a:prstGeom>
              <a:blipFill>
                <a:blip r:embed="rId15"/>
                <a:stretch>
                  <a:fillRect l="-3797" r="-759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/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3}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34A746-A295-3F17-8322-3BADCF1CE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9" y="2945015"/>
                <a:ext cx="479451" cy="369332"/>
              </a:xfrm>
              <a:prstGeom prst="rect">
                <a:avLst/>
              </a:prstGeom>
              <a:blipFill>
                <a:blip r:embed="rId16"/>
                <a:stretch>
                  <a:fillRect l="-5128" r="-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23B3D6-8CB8-25BD-D493-5AC26229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/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If we can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/>
                  <a:t> in this transformation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87BD5-C731-6F8A-286A-E3F7A2D43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3" y="2580981"/>
                <a:ext cx="6094990" cy="1655325"/>
              </a:xfrm>
              <a:prstGeom prst="rect">
                <a:avLst/>
              </a:prstGeom>
              <a:blipFill>
                <a:blip r:embed="rId18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/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Then, how to get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?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Frame by frame transform: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49ACEA-EF61-89EF-AC2A-0A6E206C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2" y="4384904"/>
                <a:ext cx="6094990" cy="1030923"/>
              </a:xfrm>
              <a:prstGeom prst="rect">
                <a:avLst/>
              </a:prstGeom>
              <a:blipFill>
                <a:blip r:embed="rId19"/>
                <a:stretch>
                  <a:fillRect l="-1100" t="-1775" b="-10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E23C1-3D44-94F5-F9F9-34D8E9D6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3047-012B-48BC-2DAC-29760C87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BE2D14-8E80-0F93-AC96-CA196EB7D40E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C48E79-3391-B3AE-867E-A0E204ADD46F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3B7DF4-085A-6B71-82BB-D6B785E7FC9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BC8F17-D28A-5E4A-F81C-580C8F4E1990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626F53-A8FB-8855-B284-12087314B8C2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6DCB97-31FE-0E82-9C9D-CA0CEFE34CF2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B4272-D078-7413-0CDE-CBDD07569DB4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BFC-45A1-24D1-D658-F80D8E9DB40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5CCA88-75E7-3842-7943-F8C28811D31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374155-0498-6AE1-A7EC-6AD7AC47BCA1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F6172-AAA0-D3BA-7D33-308937487906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BE6714-A149-469A-FF45-15876A1CEED8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017EAB-C266-D669-AFB7-6C5259512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85F7226-2E23-2920-5E11-29C19FF13AA0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4C125A-BEC3-D8D3-886D-40C3B4DC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C6E49-526B-E693-E20D-FCD6C3FBD35D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C03A2FE-4215-45AC-3905-896071327361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9CA33-5D72-EE60-15F5-AE83532F5935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F9E6BC-9A98-6DA7-547F-31AA72DFC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4CC05F-19B8-D334-5E11-92B7C0B6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4D2F54-5E19-FD65-5DD4-85730770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/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One step: </a:t>
                </a:r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  <a:sym typeface="Wingdings" panose="05000000000000000000" pitchFamily="2" charset="2"/>
                  </a:rPr>
                  <a:t>obtain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 , </a:t>
                </a:r>
                <a:r>
                  <a:rPr lang="en-US" sz="2400" dirty="0">
                    <a:solidFill>
                      <a:srgbClr val="2E7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1} 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latin typeface="Calibri" panose="020F0502020204030204"/>
                  </a:rPr>
                  <a:t>w.r.t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24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 first rotates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/>
                  </a:rPr>
                  <a:t>, </a:t>
                </a:r>
                <a:br>
                  <a:rPr lang="en-US" dirty="0">
                    <a:latin typeface="Calibri" panose="020F0502020204030204"/>
                  </a:rPr>
                </a:br>
                <a:r>
                  <a:rPr lang="en-US" dirty="0">
                    <a:latin typeface="Calibri" panose="020F0502020204030204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translates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0]</m:t>
                    </m:r>
                  </m:oMath>
                </a14:m>
                <a:r>
                  <a:rPr lang="en-US" dirty="0">
                    <a:latin typeface="Calibri" panose="020F0502020204030204"/>
                  </a:rPr>
                  <a:t> to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sPre>
                          <m:sPre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Pre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sPre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/>
                </a:endParaRPr>
              </a:p>
              <a:p>
                <a:endParaRPr lang="en-US" sz="2400" dirty="0"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3963A-58A9-5443-9BE7-967EC8FA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5" y="1399801"/>
                <a:ext cx="6746850" cy="3798604"/>
              </a:xfrm>
              <a:prstGeom prst="rect">
                <a:avLst/>
              </a:prstGeom>
              <a:blipFill>
                <a:blip r:embed="rId11"/>
                <a:stretch>
                  <a:fillRect l="-1447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9AF05C-564C-5997-FA69-E85A7D7C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1978EC-CD72-4334-A111-D229369C49DB}"/>
              </a:ext>
            </a:extLst>
          </p:cNvPr>
          <p:cNvCxnSpPr>
            <a:cxnSpLocks/>
          </p:cNvCxnSpPr>
          <p:nvPr/>
        </p:nvCxnSpPr>
        <p:spPr>
          <a:xfrm flipV="1">
            <a:off x="7619237" y="4643345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29BCC6-859E-6857-6B33-55E5618582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14113" y="4329117"/>
            <a:ext cx="628137" cy="34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B169AC-FE37-AA8B-D6C1-7DF5F38D00B1}"/>
              </a:ext>
            </a:extLst>
          </p:cNvPr>
          <p:cNvCxnSpPr>
            <a:cxnSpLocks/>
          </p:cNvCxnSpPr>
          <p:nvPr/>
        </p:nvCxnSpPr>
        <p:spPr>
          <a:xfrm flipV="1">
            <a:off x="8249134" y="264989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F834C4-3355-DBB8-D856-26FB20589B70}"/>
              </a:ext>
            </a:extLst>
          </p:cNvPr>
          <p:cNvCxnSpPr>
            <a:cxnSpLocks/>
          </p:cNvCxnSpPr>
          <p:nvPr/>
        </p:nvCxnSpPr>
        <p:spPr>
          <a:xfrm flipH="1" flipV="1">
            <a:off x="7753050" y="298907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9B5176-7CED-F099-B460-D8B3924BB81C}"/>
              </a:ext>
            </a:extLst>
          </p:cNvPr>
          <p:cNvCxnSpPr>
            <a:cxnSpLocks/>
          </p:cNvCxnSpPr>
          <p:nvPr/>
        </p:nvCxnSpPr>
        <p:spPr>
          <a:xfrm flipV="1">
            <a:off x="9348123" y="2282881"/>
            <a:ext cx="499071" cy="27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E94C78-98AF-7DEF-AF6E-5BC63D56A4B0}"/>
              </a:ext>
            </a:extLst>
          </p:cNvPr>
          <p:cNvCxnSpPr>
            <a:cxnSpLocks/>
          </p:cNvCxnSpPr>
          <p:nvPr/>
        </p:nvCxnSpPr>
        <p:spPr>
          <a:xfrm>
            <a:off x="10084379" y="2841614"/>
            <a:ext cx="489944" cy="159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/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F46FD0-3B24-164C-8860-2BD65B3E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0" y="4075351"/>
                <a:ext cx="479451" cy="369332"/>
              </a:xfrm>
              <a:prstGeom prst="rect">
                <a:avLst/>
              </a:prstGeom>
              <a:blipFill>
                <a:blip r:embed="rId13"/>
                <a:stretch>
                  <a:fillRect l="-5128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/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1}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BF1179-D47B-7544-3264-4B34681BD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58" y="2418683"/>
                <a:ext cx="479451" cy="369332"/>
              </a:xfrm>
              <a:prstGeom prst="rect">
                <a:avLst/>
              </a:prstGeom>
              <a:blipFill>
                <a:blip r:embed="rId14"/>
                <a:stretch>
                  <a:fillRect l="-3797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/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PrePr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: describe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w.r.t frame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559A4B-30FF-BA8F-1DFA-5EEF1761B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1" y="6217705"/>
                <a:ext cx="5790840" cy="713913"/>
              </a:xfrm>
              <a:prstGeom prst="rect">
                <a:avLst/>
              </a:prstGeom>
              <a:blipFill>
                <a:blip r:embed="rId17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ED80E-ACDE-81BA-87A7-FA1EF9C2F3A6}"/>
              </a:ext>
            </a:extLst>
          </p:cNvPr>
          <p:cNvCxnSpPr>
            <a:cxnSpLocks/>
          </p:cNvCxnSpPr>
          <p:nvPr/>
        </p:nvCxnSpPr>
        <p:spPr>
          <a:xfrm flipV="1">
            <a:off x="7635306" y="4049881"/>
            <a:ext cx="225710" cy="543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57339-998A-3097-D655-60DA9C1C82EC}"/>
              </a:ext>
            </a:extLst>
          </p:cNvPr>
          <p:cNvCxnSpPr>
            <a:cxnSpLocks/>
          </p:cNvCxnSpPr>
          <p:nvPr/>
        </p:nvCxnSpPr>
        <p:spPr>
          <a:xfrm flipH="1" flipV="1">
            <a:off x="7139222" y="4389063"/>
            <a:ext cx="500112" cy="208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/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8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7B9DDA-0C9D-1475-F4E1-74D8DDA2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26" y="4304390"/>
                <a:ext cx="479451" cy="369332"/>
              </a:xfrm>
              <a:prstGeom prst="rect">
                <a:avLst/>
              </a:prstGeom>
              <a:blipFill>
                <a:blip r:embed="rId18"/>
                <a:stretch>
                  <a:fillRect l="-5128" r="-2051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/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kumimoji="0" lang="en-US" sz="1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0′}</m:t>
                    </m:r>
                  </m:oMath>
                </a14:m>
                <a:r>
                  <a:rPr kumimoji="0" lang="en-US" sz="1600" i="0" u="none" strike="noStrike" kern="1200" cap="none" spc="0" normalizeH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is an auxiliary frame we add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77405-B209-9057-97C4-5BB9DC96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8" y="5425602"/>
                <a:ext cx="3282506" cy="338554"/>
              </a:xfrm>
              <a:prstGeom prst="rect">
                <a:avLst/>
              </a:prstGeom>
              <a:blipFill>
                <a:blip r:embed="rId19"/>
                <a:stretch>
                  <a:fillRect l="-18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39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77CE-497F-1959-8279-FA2570C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19555-7552-FF83-69F8-98C9C0431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787010"/>
          </a:xfrm>
        </p:spPr>
        <p:txBody>
          <a:bodyPr>
            <a:normAutofit/>
          </a:bodyPr>
          <a:lstStyle/>
          <a:p>
            <a:r>
              <a:rPr lang="en-US" sz="2400" dirty="0"/>
              <a:t>Kinematics definition</a:t>
            </a:r>
          </a:p>
          <a:p>
            <a:r>
              <a:rPr lang="en-US" sz="2400" dirty="0"/>
              <a:t>2D forward kinematics</a:t>
            </a:r>
          </a:p>
          <a:p>
            <a:pPr lvl="1"/>
            <a:r>
              <a:rPr lang="en-US" sz="2400" dirty="0"/>
              <a:t>Geometry based approach (naïve way)</a:t>
            </a:r>
          </a:p>
          <a:p>
            <a:pPr lvl="1"/>
            <a:r>
              <a:rPr lang="en-US" sz="2400" dirty="0"/>
              <a:t>Transformation matrix based approach (standard way)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72E5A-EBEE-1ADD-A832-B0A1E37AB514}"/>
              </a:ext>
            </a:extLst>
          </p:cNvPr>
          <p:cNvSpPr/>
          <p:nvPr/>
        </p:nvSpPr>
        <p:spPr>
          <a:xfrm>
            <a:off x="5881851" y="3359307"/>
            <a:ext cx="1265299" cy="6590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/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680AB-C6DD-05B4-DFD2-69A71438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399" y="2936065"/>
                <a:ext cx="12652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/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B82D4-77ED-AFB2-A567-3B262313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48" y="3952577"/>
                <a:ext cx="12652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/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DA448-D0A8-C846-7D39-B5D971C6B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1" y="3507360"/>
                <a:ext cx="1084292" cy="3693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A1A23-6A27-A228-F233-AE83BB866F85}"/>
              </a:ext>
            </a:extLst>
          </p:cNvPr>
          <p:cNvCxnSpPr>
            <a:stCxn id="5" idx="3"/>
          </p:cNvCxnSpPr>
          <p:nvPr/>
        </p:nvCxnSpPr>
        <p:spPr>
          <a:xfrm>
            <a:off x="3432698" y="3120731"/>
            <a:ext cx="575187" cy="42911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55FAA-7593-7E9B-10CE-B1AA9B26B2C3}"/>
              </a:ext>
            </a:extLst>
          </p:cNvPr>
          <p:cNvCxnSpPr>
            <a:stCxn id="6" idx="3"/>
          </p:cNvCxnSpPr>
          <p:nvPr/>
        </p:nvCxnSpPr>
        <p:spPr>
          <a:xfrm flipV="1">
            <a:off x="3438447" y="3794707"/>
            <a:ext cx="583856" cy="342536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C5A66-45D6-60B8-209F-5697BC83E91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7147150" y="3688812"/>
            <a:ext cx="621431" cy="3214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/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83BE70-ECE1-901F-4EC2-1A217543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44" y="3386141"/>
                <a:ext cx="914400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/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D0B1F-ABFD-66F4-D759-4E5C1487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094" y="2983114"/>
                <a:ext cx="384048" cy="376193"/>
              </a:xfrm>
              <a:prstGeom prst="rect">
                <a:avLst/>
              </a:prstGeom>
              <a:blipFill>
                <a:blip r:embed="rId7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/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9EA76C-4E37-2587-7CF8-103600AC9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70" y="3496555"/>
                <a:ext cx="384048" cy="376193"/>
              </a:xfrm>
              <a:prstGeom prst="rect">
                <a:avLst/>
              </a:prstGeom>
              <a:blipFill>
                <a:blip r:embed="rId8"/>
                <a:stretch>
                  <a:fillRect r="-606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/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2BD2A3-2906-0595-9730-E67F79084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66" y="4411932"/>
                <a:ext cx="583856" cy="369332"/>
              </a:xfrm>
              <a:prstGeom prst="rect">
                <a:avLst/>
              </a:prstGeom>
              <a:blipFill>
                <a:blip r:embed="rId9"/>
                <a:stretch>
                  <a:fillRect r="-10101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86136-1820-73ED-4EE5-0592BA42A0B7}"/>
              </a:ext>
            </a:extLst>
          </p:cNvPr>
          <p:cNvCxnSpPr>
            <a:cxnSpLocks/>
          </p:cNvCxnSpPr>
          <p:nvPr/>
        </p:nvCxnSpPr>
        <p:spPr>
          <a:xfrm>
            <a:off x="5412763" y="3684653"/>
            <a:ext cx="463746" cy="1058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8ABBC36-C72C-2185-A8A8-4E11ADCCD306}"/>
              </a:ext>
            </a:extLst>
          </p:cNvPr>
          <p:cNvSpPr/>
          <p:nvPr/>
        </p:nvSpPr>
        <p:spPr>
          <a:xfrm>
            <a:off x="5068571" y="3114675"/>
            <a:ext cx="223675" cy="1545505"/>
          </a:xfrm>
          <a:prstGeom prst="rightBrace">
            <a:avLst>
              <a:gd name="adj1" fmla="val 8333"/>
              <a:gd name="adj2" fmla="val 38245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/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5CB0B-A723-AA2D-D1EC-082E0BFD3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7508" y="3875633"/>
                <a:ext cx="18288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1CBCE-437C-6F22-5F1D-D4A5DFB8613B}"/>
                  </a:ext>
                </a:extLst>
              </p:cNvPr>
              <p:cNvSpPr txBox="1"/>
              <p:nvPr/>
            </p:nvSpPr>
            <p:spPr>
              <a:xfrm>
                <a:off x="4828907" y="5416342"/>
                <a:ext cx="583856" cy="39562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1CBCE-437C-6F22-5F1D-D4A5DFB86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07" y="5416342"/>
                <a:ext cx="583856" cy="395621"/>
              </a:xfrm>
              <a:prstGeom prst="rect">
                <a:avLst/>
              </a:prstGeom>
              <a:blipFill>
                <a:blip r:embed="rId11"/>
                <a:stretch>
                  <a:fillRect r="-2020" b="-1493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DD7C1F3-F4C0-819A-C405-C7F22CA72766}"/>
              </a:ext>
            </a:extLst>
          </p:cNvPr>
          <p:cNvSpPr txBox="1"/>
          <p:nvPr/>
        </p:nvSpPr>
        <p:spPr>
          <a:xfrm>
            <a:off x="5412763" y="540028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for all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3A7E09D-B146-01EE-D82B-238E46E689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23032" y="4584262"/>
            <a:ext cx="1355674" cy="223785"/>
          </a:xfrm>
          <a:prstGeom prst="bentConnector3">
            <a:avLst>
              <a:gd name="adj1" fmla="val 1758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1170-E8B6-DE3A-B70E-040C1337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3CB3-223D-E2FC-5B10-841DC84D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</a:t>
            </a:r>
            <a:r>
              <a:rPr lang="en-US" dirty="0">
                <a:solidFill>
                  <a:srgbClr val="1A4343"/>
                </a:solidFill>
                <a:ea typeface="Cambria" panose="02040503050406030204" pitchFamily="18" charset="0"/>
              </a:rPr>
              <a:t>Manipulator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83CB8-CE72-6A3F-30C9-36FD0742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72" y="1985022"/>
            <a:ext cx="32512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CD6C-234F-F758-62A0-B3769F88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7102" y="1985022"/>
            <a:ext cx="3251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BCF6C-BA62-4F78-80C3-7539670C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2117272" y="4134952"/>
            <a:ext cx="3251199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D8EE1-B345-E989-3CBC-C49111FA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02" y="4134952"/>
            <a:ext cx="32512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0ACB8E-DB0B-B45F-49AE-2A875E6D9116}"/>
              </a:ext>
            </a:extLst>
          </p:cNvPr>
          <p:cNvSpPr txBox="1"/>
          <p:nvPr/>
        </p:nvSpPr>
        <p:spPr>
          <a:xfrm>
            <a:off x="2524693" y="1208065"/>
            <a:ext cx="644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E75B6"/>
                </a:solidFill>
              </a:rPr>
              <a:t>A variety of end-effectors</a:t>
            </a:r>
          </a:p>
        </p:txBody>
      </p:sp>
    </p:spTree>
    <p:extLst>
      <p:ext uri="{BB962C8B-B14F-4D97-AF65-F5344CB8AC3E}">
        <p14:creationId xmlns:p14="http://schemas.microsoft.com/office/powerpoint/2010/main" val="40544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C6A9-58A0-7793-C407-9F1DDBF9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435F-A138-2235-FBB9-18DFF364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54849-353F-181B-7EA6-0920823B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-1168" r="19855" b="1"/>
          <a:stretch/>
        </p:blipFill>
        <p:spPr>
          <a:xfrm>
            <a:off x="7787539" y="2163373"/>
            <a:ext cx="3866958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696E5-E8CE-3242-ED71-DE55CD151165}"/>
              </a:ext>
            </a:extLst>
          </p:cNvPr>
          <p:cNvSpPr txBox="1"/>
          <p:nvPr/>
        </p:nvSpPr>
        <p:spPr>
          <a:xfrm>
            <a:off x="922978" y="3341488"/>
            <a:ext cx="6711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What is kinematics?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/>
              <a:t>The study of motion without regard for the force.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For manipulators:</a:t>
            </a:r>
          </a:p>
          <a:p>
            <a:r>
              <a:rPr lang="en-US" sz="2400" dirty="0"/>
              <a:t>Joint angles  ↔ </a:t>
            </a:r>
            <a:r>
              <a:rPr lang="en-US" sz="2400" dirty="0">
                <a:sym typeface="Wingdings" panose="05000000000000000000" pitchFamily="2" charset="2"/>
              </a:rPr>
              <a:t>End-effector position &amp; orientation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E9552-ED7C-59DB-75B0-42DAF10D494D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E0AF-E2F9-3BD1-2713-38CF91370620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6B0A97-FEB5-BDAC-F6DB-63DF47F75E38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E5638B-BF9F-1076-5C91-3FFDCD88D9FC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7EB2F0-67DE-7A48-8D80-40158EBBFAC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413216-FAE3-0B4F-BE83-7365C23AD9C8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713189-4E12-26BD-88D3-1F2659E68CA0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D65B4C-F8CF-88EB-9FA6-B4D64187628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A2B290-EB10-EFCC-B24A-3CB62AC7468A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67718E-5B99-8AAA-5754-20CFE76354B4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2191DF-263E-C17C-0BCF-CB556378FCA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D2A958-52D0-3594-0A0F-47AC6B4C7321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948568-B01D-5DCB-35C2-AE1815CC6F6F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3B319-ED1B-A665-C784-9C79A05863E3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0AA3E-6C15-C806-7837-A7EF06319395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5D13AA-DCE7-0F0C-364A-1C937A99F0B7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197863-5B76-7EA6-8D64-579BFF470A94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3F54E3-B754-ED03-257E-951B3E6218B4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1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EBFB-1CA2-7105-A89B-D4741288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0A06-A44B-78C1-2228-8E83A3C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/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What is forward kinematics?</a:t>
                </a:r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/>
                  <a:t>Joint angles  → </a:t>
                </a:r>
                <a:r>
                  <a:rPr lang="en-US" sz="2400" dirty="0">
                    <a:sym typeface="Wingdings" panose="05000000000000000000" pitchFamily="2" charset="2"/>
                  </a:rPr>
                  <a:t>End-effector position &amp; orientation</a:t>
                </a:r>
              </a:p>
              <a:p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Given: 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lang="en-US" sz="2400" dirty="0">
                    <a:solidFill>
                      <a:srgbClr val="2E75B6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998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9989"/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br>
                  <a:rPr lang="en-US" sz="2400" dirty="0">
                    <a:solidFill>
                      <a:srgbClr val="289989"/>
                    </a:solidFill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Aim for: end-effector </a:t>
                </a:r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832077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rgbClr val="832077"/>
                    </a:solidFill>
                    <a:sym typeface="Wingdings" panose="05000000000000000000" pitchFamily="2" charset="2"/>
                  </a:rPr>
                  <a:t>]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86CD0-34B0-165F-0862-EE22EC9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78" y="3341488"/>
                <a:ext cx="6711830" cy="2677656"/>
              </a:xfrm>
              <a:prstGeom prst="rect">
                <a:avLst/>
              </a:prstGeom>
              <a:blipFill>
                <a:blip r:embed="rId2"/>
                <a:stretch>
                  <a:fillRect l="-136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C72628-AD47-971B-3DB0-CB81F252B25E}"/>
              </a:ext>
            </a:extLst>
          </p:cNvPr>
          <p:cNvSpPr/>
          <p:nvPr/>
        </p:nvSpPr>
        <p:spPr>
          <a:xfrm>
            <a:off x="1955958" y="1881476"/>
            <a:ext cx="1217181" cy="375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FD31F-EFDA-2B6D-F6FA-6DACB55F5FDC}"/>
              </a:ext>
            </a:extLst>
          </p:cNvPr>
          <p:cNvSpPr/>
          <p:nvPr/>
        </p:nvSpPr>
        <p:spPr>
          <a:xfrm>
            <a:off x="4899591" y="1881476"/>
            <a:ext cx="1217181" cy="3754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5E54C-698D-FEE4-6785-9F0BDCF7B9DB}"/>
              </a:ext>
            </a:extLst>
          </p:cNvPr>
          <p:cNvCxnSpPr>
            <a:cxnSpLocks/>
          </p:cNvCxnSpPr>
          <p:nvPr/>
        </p:nvCxnSpPr>
        <p:spPr>
          <a:xfrm>
            <a:off x="2564548" y="1478776"/>
            <a:ext cx="29436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544284-F77E-BBFA-50B0-E1612FD17D97}"/>
              </a:ext>
            </a:extLst>
          </p:cNvPr>
          <p:cNvCxnSpPr>
            <a:endCxn id="3" idx="0"/>
          </p:cNvCxnSpPr>
          <p:nvPr/>
        </p:nvCxnSpPr>
        <p:spPr>
          <a:xfrm>
            <a:off x="2564548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88917-3F02-AF7D-8E16-95AC7D4E5431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508181" y="1478776"/>
            <a:ext cx="1" cy="4027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27A0E-B6BE-0F3B-30FB-8CBEFFB86AD0}"/>
              </a:ext>
            </a:extLst>
          </p:cNvPr>
          <p:cNvCxnSpPr>
            <a:cxnSpLocks/>
          </p:cNvCxnSpPr>
          <p:nvPr/>
        </p:nvCxnSpPr>
        <p:spPr>
          <a:xfrm>
            <a:off x="1891787" y="242499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A0D2A2-4B34-B919-5FF5-D68403CD02D5}"/>
              </a:ext>
            </a:extLst>
          </p:cNvPr>
          <p:cNvCxnSpPr>
            <a:cxnSpLocks/>
          </p:cNvCxnSpPr>
          <p:nvPr/>
        </p:nvCxnSpPr>
        <p:spPr>
          <a:xfrm flipH="1">
            <a:off x="1891786" y="242499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D8180F-F9D4-106C-8FF7-34FB641E4C0F}"/>
              </a:ext>
            </a:extLst>
          </p:cNvPr>
          <p:cNvCxnSpPr>
            <a:cxnSpLocks/>
          </p:cNvCxnSpPr>
          <p:nvPr/>
        </p:nvCxnSpPr>
        <p:spPr>
          <a:xfrm flipV="1">
            <a:off x="3200394" y="242499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96C06-80C3-E097-BFCB-D00AE5DDB267}"/>
              </a:ext>
            </a:extLst>
          </p:cNvPr>
          <p:cNvSpPr/>
          <p:nvPr/>
        </p:nvSpPr>
        <p:spPr>
          <a:xfrm>
            <a:off x="1022209" y="2631515"/>
            <a:ext cx="1216152" cy="548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kinematics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6CF5C-2E21-CC39-3FE1-535F71ED381A}"/>
              </a:ext>
            </a:extLst>
          </p:cNvPr>
          <p:cNvSpPr/>
          <p:nvPr/>
        </p:nvSpPr>
        <p:spPr>
          <a:xfrm>
            <a:off x="2592093" y="266691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kinematics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076C41-A177-9BAA-2D9A-F8FE99E8F3E9}"/>
              </a:ext>
            </a:extLst>
          </p:cNvPr>
          <p:cNvCxnSpPr>
            <a:cxnSpLocks/>
          </p:cNvCxnSpPr>
          <p:nvPr/>
        </p:nvCxnSpPr>
        <p:spPr>
          <a:xfrm>
            <a:off x="4909047" y="2456466"/>
            <a:ext cx="130860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2573EB-E272-BD38-E939-3A129E06A920}"/>
              </a:ext>
            </a:extLst>
          </p:cNvPr>
          <p:cNvCxnSpPr>
            <a:cxnSpLocks/>
          </p:cNvCxnSpPr>
          <p:nvPr/>
        </p:nvCxnSpPr>
        <p:spPr>
          <a:xfrm flipH="1">
            <a:off x="4909046" y="2456466"/>
            <a:ext cx="1" cy="194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3841CB-2F63-09CE-4449-81268F1622CE}"/>
              </a:ext>
            </a:extLst>
          </p:cNvPr>
          <p:cNvCxnSpPr>
            <a:cxnSpLocks/>
          </p:cNvCxnSpPr>
          <p:nvPr/>
        </p:nvCxnSpPr>
        <p:spPr>
          <a:xfrm flipV="1">
            <a:off x="6217654" y="2456466"/>
            <a:ext cx="0" cy="247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4E59EE8-A7B6-0D58-B822-D3E499F64FFD}"/>
              </a:ext>
            </a:extLst>
          </p:cNvPr>
          <p:cNvSpPr/>
          <p:nvPr/>
        </p:nvSpPr>
        <p:spPr>
          <a:xfrm>
            <a:off x="4039469" y="2662985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CDEC70-6F8D-C9FE-7C34-F583733748D6}"/>
              </a:ext>
            </a:extLst>
          </p:cNvPr>
          <p:cNvSpPr/>
          <p:nvPr/>
        </p:nvSpPr>
        <p:spPr>
          <a:xfrm>
            <a:off x="5609353" y="2698386"/>
            <a:ext cx="1216152" cy="5486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dynamics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D78BB3-4105-F805-9004-1C36BB83FAD6}"/>
              </a:ext>
            </a:extLst>
          </p:cNvPr>
          <p:cNvCxnSpPr>
            <a:stCxn id="3" idx="2"/>
          </p:cNvCxnSpPr>
          <p:nvPr/>
        </p:nvCxnSpPr>
        <p:spPr>
          <a:xfrm flipH="1">
            <a:off x="2564548" y="2256925"/>
            <a:ext cx="1" cy="1680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FC97223-8057-421A-6ABA-5855D19B6303}"/>
              </a:ext>
            </a:extLst>
          </p:cNvPr>
          <p:cNvCxnSpPr>
            <a:stCxn id="4" idx="2"/>
          </p:cNvCxnSpPr>
          <p:nvPr/>
        </p:nvCxnSpPr>
        <p:spPr>
          <a:xfrm flipH="1">
            <a:off x="5508181" y="2256925"/>
            <a:ext cx="1" cy="1995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50C85C-4A54-D4A5-9FDE-BA73D0A2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7" r="16017"/>
          <a:stretch/>
        </p:blipFill>
        <p:spPr>
          <a:xfrm>
            <a:off x="8065855" y="2197808"/>
            <a:ext cx="3866958" cy="320040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9802B57-D664-5C29-13C0-6C7001E491A9}"/>
              </a:ext>
            </a:extLst>
          </p:cNvPr>
          <p:cNvSpPr/>
          <p:nvPr/>
        </p:nvSpPr>
        <p:spPr>
          <a:xfrm rot="10043863">
            <a:off x="10259189" y="3404772"/>
            <a:ext cx="427658" cy="301973"/>
          </a:xfrm>
          <a:prstGeom prst="arc">
            <a:avLst>
              <a:gd name="adj1" fmla="val 16803742"/>
              <a:gd name="adj2" fmla="val 4364054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75E7B3F-B658-77AD-652B-CF170BCBE397}"/>
              </a:ext>
            </a:extLst>
          </p:cNvPr>
          <p:cNvSpPr/>
          <p:nvPr/>
        </p:nvSpPr>
        <p:spPr>
          <a:xfrm rot="4651040">
            <a:off x="9606773" y="2605347"/>
            <a:ext cx="416952" cy="295203"/>
          </a:xfrm>
          <a:prstGeom prst="arc">
            <a:avLst>
              <a:gd name="adj1" fmla="val 19468584"/>
              <a:gd name="adj2" fmla="val 2311950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A748B4E-7B90-3FDB-B074-D29365BAD7E3}"/>
              </a:ext>
            </a:extLst>
          </p:cNvPr>
          <p:cNvSpPr/>
          <p:nvPr/>
        </p:nvSpPr>
        <p:spPr>
          <a:xfrm rot="2850729">
            <a:off x="8761954" y="3259442"/>
            <a:ext cx="672175" cy="560146"/>
          </a:xfrm>
          <a:prstGeom prst="arc">
            <a:avLst>
              <a:gd name="adj1" fmla="val 16200000"/>
              <a:gd name="adj2" fmla="val 265449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0DDA5-0300-8095-1396-732745F31A4E}"/>
              </a:ext>
            </a:extLst>
          </p:cNvPr>
          <p:cNvCxnSpPr/>
          <p:nvPr/>
        </p:nvCxnSpPr>
        <p:spPr>
          <a:xfrm>
            <a:off x="11202915" y="3682564"/>
            <a:ext cx="0" cy="654008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/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D1451-F01D-D999-56D6-F47FD925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616" y="3812548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/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313C3-D986-3017-946D-1A6F07F90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47" y="2630835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6A54-CC6A-2439-E6C9-F0CB5E82C957}"/>
              </a:ext>
            </a:extLst>
          </p:cNvPr>
          <p:cNvCxnSpPr>
            <a:cxnSpLocks/>
          </p:cNvCxnSpPr>
          <p:nvPr/>
        </p:nvCxnSpPr>
        <p:spPr>
          <a:xfrm>
            <a:off x="10023789" y="2271796"/>
            <a:ext cx="1012325" cy="1154631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C3580B-47FA-9DCD-67A2-9EA4FF90A026}"/>
              </a:ext>
            </a:extLst>
          </p:cNvPr>
          <p:cNvCxnSpPr>
            <a:cxnSpLocks/>
          </p:cNvCxnSpPr>
          <p:nvPr/>
        </p:nvCxnSpPr>
        <p:spPr>
          <a:xfrm flipH="1">
            <a:off x="9331465" y="2191658"/>
            <a:ext cx="200113" cy="398815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/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FE40A-E823-24B7-55E0-8EB33C61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42" y="2132548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/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B9E39-E552-5BEC-C097-4C37A9C8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55" y="3839731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17733D-6096-CED5-BFE9-C637F8BDF5E5}"/>
              </a:ext>
            </a:extLst>
          </p:cNvPr>
          <p:cNvCxnSpPr>
            <a:cxnSpLocks/>
          </p:cNvCxnSpPr>
          <p:nvPr/>
        </p:nvCxnSpPr>
        <p:spPr>
          <a:xfrm>
            <a:off x="8574911" y="3763573"/>
            <a:ext cx="0" cy="518724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/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D5B24-1262-0C0C-C379-61BC3DF4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08" y="2971505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/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1F5494-B142-15A2-E96C-E75F795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79" y="3509253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AB6C2F-BD40-702E-103D-4F35A360525A}"/>
              </a:ext>
            </a:extLst>
          </p:cNvPr>
          <p:cNvCxnSpPr>
            <a:cxnSpLocks/>
          </p:cNvCxnSpPr>
          <p:nvPr/>
        </p:nvCxnSpPr>
        <p:spPr>
          <a:xfrm flipH="1">
            <a:off x="10237040" y="4387236"/>
            <a:ext cx="475413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CBAEE3-BCFF-F510-C625-0FEC3FCEEF1E}"/>
              </a:ext>
            </a:extLst>
          </p:cNvPr>
          <p:cNvCxnSpPr>
            <a:cxnSpLocks/>
          </p:cNvCxnSpPr>
          <p:nvPr/>
        </p:nvCxnSpPr>
        <p:spPr>
          <a:xfrm flipV="1">
            <a:off x="10712453" y="3976524"/>
            <a:ext cx="0" cy="41071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157594-05A3-AC2E-BC80-1A844E9068C6}"/>
              </a:ext>
            </a:extLst>
          </p:cNvPr>
          <p:cNvCxnSpPr>
            <a:cxnSpLocks/>
          </p:cNvCxnSpPr>
          <p:nvPr/>
        </p:nvCxnSpPr>
        <p:spPr>
          <a:xfrm>
            <a:off x="10712453" y="4396387"/>
            <a:ext cx="367857" cy="191942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/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C98B5F-FA9F-74C1-DC52-E4B55A5A0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059" y="4528121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/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128E-AD68-86E1-F8D6-070F0BBB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808" y="3613342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B4E3AD65-077F-90D5-BAB9-0B86BC128EAB}"/>
              </a:ext>
            </a:extLst>
          </p:cNvPr>
          <p:cNvSpPr/>
          <p:nvPr/>
        </p:nvSpPr>
        <p:spPr>
          <a:xfrm rot="21140496">
            <a:off x="10365583" y="3782744"/>
            <a:ext cx="733259" cy="373808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/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09C7B-F34C-BF7B-2C3D-7848531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168" y="399892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5FE113-AB9B-B101-7D7C-8681362605C3}"/>
              </a:ext>
            </a:extLst>
          </p:cNvPr>
          <p:cNvCxnSpPr>
            <a:cxnSpLocks/>
          </p:cNvCxnSpPr>
          <p:nvPr/>
        </p:nvCxnSpPr>
        <p:spPr>
          <a:xfrm flipH="1">
            <a:off x="8571662" y="2670819"/>
            <a:ext cx="451273" cy="1061962"/>
          </a:xfrm>
          <a:prstGeom prst="straightConnector1">
            <a:avLst/>
          </a:prstGeom>
          <a:ln w="19050">
            <a:solidFill>
              <a:srgbClr val="28998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/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B04FC5-5408-B623-DB23-7B7BC4F0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23" y="2882427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>
            <a:extLst>
              <a:ext uri="{FF2B5EF4-FFF2-40B4-BE49-F238E27FC236}">
                <a16:creationId xmlns:a16="http://schemas.microsoft.com/office/drawing/2014/main" id="{E1E8F5FC-1A69-5276-D77C-A7223838CA94}"/>
              </a:ext>
            </a:extLst>
          </p:cNvPr>
          <p:cNvSpPr/>
          <p:nvPr/>
        </p:nvSpPr>
        <p:spPr>
          <a:xfrm rot="1315533">
            <a:off x="9374415" y="2655087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/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481B6F-5792-CB8E-CF29-65E51BE1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609" y="2492245"/>
                <a:ext cx="6055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70EDEDB7-C9A6-6EA0-18CC-DB6CD3B4A65F}"/>
              </a:ext>
            </a:extLst>
          </p:cNvPr>
          <p:cNvSpPr/>
          <p:nvPr/>
        </p:nvSpPr>
        <p:spPr>
          <a:xfrm rot="21297946">
            <a:off x="8895696" y="4057905"/>
            <a:ext cx="483953" cy="195184"/>
          </a:xfrm>
          <a:prstGeom prst="arc">
            <a:avLst>
              <a:gd name="adj1" fmla="val 1416642"/>
              <a:gd name="adj2" fmla="val 10544072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/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77D52-B722-CE73-7597-51B19BE4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619" y="4006633"/>
                <a:ext cx="6055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9B6472-060F-DB8F-7DD8-C7B8EFEFCA87}"/>
              </a:ext>
            </a:extLst>
          </p:cNvPr>
          <p:cNvCxnSpPr/>
          <p:nvPr/>
        </p:nvCxnSpPr>
        <p:spPr>
          <a:xfrm>
            <a:off x="9161460" y="4336572"/>
            <a:ext cx="457200" cy="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789EC9-1583-70AA-CC2A-9AAC5B12AACB}"/>
              </a:ext>
            </a:extLst>
          </p:cNvPr>
          <p:cNvCxnSpPr>
            <a:cxnSpLocks/>
          </p:cNvCxnSpPr>
          <p:nvPr/>
        </p:nvCxnSpPr>
        <p:spPr>
          <a:xfrm>
            <a:off x="9161460" y="4336572"/>
            <a:ext cx="0" cy="459410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8F94D4-87D5-C393-8FAC-B06B2F58182B}"/>
              </a:ext>
            </a:extLst>
          </p:cNvPr>
          <p:cNvCxnSpPr>
            <a:cxnSpLocks/>
          </p:cNvCxnSpPr>
          <p:nvPr/>
        </p:nvCxnSpPr>
        <p:spPr>
          <a:xfrm flipH="1" flipV="1">
            <a:off x="8813206" y="4183586"/>
            <a:ext cx="348255" cy="152986"/>
          </a:xfrm>
          <a:prstGeom prst="straightConnector1">
            <a:avLst/>
          </a:prstGeom>
          <a:ln w="19050">
            <a:solidFill>
              <a:srgbClr val="832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/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sz="1600" b="0" i="0" dirty="0" smtClean="0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position in the Cartesian coordinate.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i="1">
                        <a:solidFill>
                          <a:srgbClr val="EDF2EE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1600" dirty="0">
                    <a:solidFill>
                      <a:srgbClr val="EDF2EE"/>
                    </a:solidFill>
                    <a:sym typeface="Wingdings" panose="05000000000000000000" pitchFamily="2" charset="2"/>
                  </a:rPr>
                  <a:t>: orientation in Euler angles.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CFF7BB-B8E1-2237-01DA-3373892B2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96" y="6165683"/>
                <a:ext cx="6094990" cy="584775"/>
              </a:xfrm>
              <a:prstGeom prst="rect">
                <a:avLst/>
              </a:prstGeom>
              <a:blipFill>
                <a:blip r:embed="rId1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BCCFF8-0CD7-54A6-9819-CF7DAE5B8343}"/>
              </a:ext>
            </a:extLst>
          </p:cNvPr>
          <p:cNvCxnSpPr>
            <a:cxnSpLocks/>
          </p:cNvCxnSpPr>
          <p:nvPr/>
        </p:nvCxnSpPr>
        <p:spPr>
          <a:xfrm rot="5400000">
            <a:off x="3942536" y="506788"/>
            <a:ext cx="0" cy="59436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E2B5B-A30F-45E4-7435-2903DE3E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50F4-401B-61EB-096C-5D8CE222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bandicam 2024-02-20 12-24-02-165">
            <a:hlinkClick r:id="" action="ppaction://media"/>
            <a:extLst>
              <a:ext uri="{FF2B5EF4-FFF2-40B4-BE49-F238E27FC236}">
                <a16:creationId xmlns:a16="http://schemas.microsoft.com/office/drawing/2014/main" id="{3EEB4444-B0B8-0938-6F86-F47E5896A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695" y="1603682"/>
            <a:ext cx="78195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0A5BEC-2542-1923-D33E-9D96EB79A183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1B5882-EB1C-06AC-B995-39B25CE0BB93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32D12D-1209-C230-1079-F465A4CA91C0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EA2C2B-B2E1-4B3B-5030-9C448769A1DC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0C13795-9C1E-F1B0-DC38-68C410A7B25C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6C76-7D91-3EE4-9421-94B00459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2D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6494C-A10E-5709-86C8-361C4DD1706C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DFB66-E3F3-3996-D8C0-FC3003FAE24B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CBC47-50CD-6CBE-B4B5-D37B9F449BFB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54DAE3-A225-E106-0B64-B17FFDF37B88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521CA-B4F8-0966-D033-EA00975C8745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1547A5-8342-6048-24DE-8177186C795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AEC11-A320-4B54-C451-CDBC645B878B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/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ym typeface="Wingdings" panose="05000000000000000000" pitchFamily="2" charset="2"/>
                  </a:rPr>
                  <a:t>Forward Kinematics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3D Space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𝛽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DCB7A-108A-9ACC-6F29-DF682D6A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67567"/>
                <a:ext cx="5486400" cy="1846659"/>
              </a:xfrm>
              <a:prstGeom prst="rect">
                <a:avLst/>
              </a:prstGeom>
              <a:blipFill>
                <a:blip r:embed="rId2"/>
                <a:stretch>
                  <a:fillRect l="-1667" t="-2640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/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ym typeface="Wingdings" panose="05000000000000000000" pitchFamily="2" charset="2"/>
                  </a:rPr>
                  <a:t>Forward Kinematics 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2D Plane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Given: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joint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E75B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E75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E75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 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, link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8998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8998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</m:t>
                    </m:r>
                  </m:oMath>
                </a14:m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998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Aim for: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end-effector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83207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3207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C43935-6D14-6C73-535F-B7A54B96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3" y="3758447"/>
                <a:ext cx="6094990" cy="1846659"/>
              </a:xfrm>
              <a:prstGeom prst="rect">
                <a:avLst/>
              </a:prstGeom>
              <a:blipFill>
                <a:blip r:embed="rId3"/>
                <a:stretch>
                  <a:fillRect l="-1500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8927C-33DF-CC12-B696-8E9753DBC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5E014-FA74-9E78-8CEB-6227FC38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878A3-F46E-3B39-29F6-ED359F7C7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B4E0C19F-ABF3-67DF-1104-D45DF56B5CC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63767F2-F098-21F9-03CC-2E98A025B10A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DF48A7A-3507-A340-7D14-5607030C7044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3654D-5E52-FFEA-4B75-51517EEB5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AC7-C3AD-90E9-3564-9EC45151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735B47-2545-C7A2-8DD4-59B6CE91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D3CD3D-B0DD-BE11-C6FA-30240E1260B7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33FDDD-FD57-6C35-0553-E5FA119C6189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7B0EC-CC4D-779F-A904-8DB7265BBB94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AD60C11-3A48-61E6-C279-35BEF1FA3E53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B3300-5F4A-8FB9-80C9-084C399B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2C93FC-5AFB-5AC0-E9A5-A4EA9C1C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A168-7201-AEC7-2200-C9B3D22F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65ABB9-7152-5656-BFC9-69C3D8207327}"/>
              </a:ext>
            </a:extLst>
          </p:cNvPr>
          <p:cNvCxnSpPr>
            <a:cxnSpLocks/>
          </p:cNvCxnSpPr>
          <p:nvPr/>
        </p:nvCxnSpPr>
        <p:spPr>
          <a:xfrm rot="5400000">
            <a:off x="2943305" y="1510847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A49AB0-56DB-66E7-964A-72567ADAF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313716-B737-9AD4-1B73-8E5D514A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/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] </a:t>
                </a:r>
                <a:r>
                  <a:rPr lang="en-US" sz="1800" dirty="0">
                    <a:solidFill>
                      <a:schemeClr val="bg1"/>
                    </a:solidFill>
                  </a:rPr>
                  <a:t>is with respect to the base coordinate frame.</a:t>
                </a:r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5E46792-C683-B5CA-0FEF-8593D512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753" y="6286792"/>
                <a:ext cx="6094990" cy="369332"/>
              </a:xfrm>
              <a:prstGeom prst="rect">
                <a:avLst/>
              </a:prstGeom>
              <a:blipFill>
                <a:blip r:embed="rId14"/>
                <a:stretch>
                  <a:fillRect l="-9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6ECE-CF42-8E2B-9849-48A1796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3C4CF9-D415-6E7A-8399-FF79CC17D708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028AA-FDFD-E637-D68B-4505038682F9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8082EB-D4F7-D3CB-539E-9D828EB2F0A7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EF28F-7733-1505-5BF1-890E4C93A634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9EBE2A-ED95-6802-005E-EFD452107653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FA305-EF3E-6FBE-47F6-9DB4116F76FE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0696A-7671-7FBD-836A-16F1BCCDD2D9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60EC0-2E06-B878-8EE1-99D22E8B6790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E4A706-E3EB-8700-4331-533E1B301D76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47C86-ACAB-42BB-220D-F73F7EAF882B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2ADD56-CEFE-CC60-5810-875D88DFE785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D52EC9-B340-9320-9208-B194FE0D6F21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E8DA3A-FBE1-EE9C-9FD1-86373957F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D4FABD-B469-F976-4470-EBC90663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C6095-2858-74C4-101D-B50C08FF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3BFCA7F8-A5B1-F0AE-8F56-34FE4F224E95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E5EE1B-4769-E113-26BE-75826ED69039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08C6A1C-4745-FB50-E96C-0543CB8D7E6C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3B22A-EFFA-6CEF-5130-E4FE5CD6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BA99C-0AEA-918E-97DE-E7CD0230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E1251-15CC-071C-0F14-10D2B29E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04D82-7678-9320-C264-FCC4374E6211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300D820-97D7-3C47-996B-55F4F6E0E33E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89606E-1807-E345-DADD-6A17B3D928B7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183E0E5-7749-3C65-C96C-BC74F5A877DF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54156E-E95B-50E3-CC2F-CC8C05C0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38A9B-A648-6459-23D7-AC6C731E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CB7FB8-CF99-3720-367D-C10B1539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F7FAD-1552-3596-C3DA-930AF3776F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/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83965-1118-7670-B5FE-89DA05E1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7623"/>
                <a:ext cx="6746850" cy="1569660"/>
              </a:xfrm>
              <a:prstGeom prst="rect">
                <a:avLst/>
              </a:prstGeom>
              <a:blipFill>
                <a:blip r:embed="rId11"/>
                <a:stretch>
                  <a:fillRect l="-1447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BEF053-C695-0E9E-2E41-D53854CB31B5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0215D-FB2D-F03D-B881-0574665C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A5D5-EAEB-A05C-85AF-083B2985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536D8E-95A1-FEE7-7E17-C12977A7B5B0}"/>
              </a:ext>
            </a:extLst>
          </p:cNvPr>
          <p:cNvCxnSpPr>
            <a:cxnSpLocks/>
          </p:cNvCxnSpPr>
          <p:nvPr/>
        </p:nvCxnSpPr>
        <p:spPr>
          <a:xfrm>
            <a:off x="8247374" y="3203000"/>
            <a:ext cx="996379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42156E-650E-2E08-C18D-8AD5E2A5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Forward Kinematics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F4A134-8E80-28F3-E4BA-B754B1B1453F}"/>
              </a:ext>
            </a:extLst>
          </p:cNvPr>
          <p:cNvCxnSpPr>
            <a:cxnSpLocks/>
          </p:cNvCxnSpPr>
          <p:nvPr/>
        </p:nvCxnSpPr>
        <p:spPr>
          <a:xfrm flipH="1">
            <a:off x="7578359" y="289942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FB582-CC1C-4A7D-4C79-13CED91DF13D}"/>
              </a:ext>
            </a:extLst>
          </p:cNvPr>
          <p:cNvCxnSpPr>
            <a:cxnSpLocks/>
          </p:cNvCxnSpPr>
          <p:nvPr/>
        </p:nvCxnSpPr>
        <p:spPr>
          <a:xfrm>
            <a:off x="10080896" y="2837525"/>
            <a:ext cx="672522" cy="21284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2BD00A-5EC4-52D9-71A5-E4F5895635BF}"/>
              </a:ext>
            </a:extLst>
          </p:cNvPr>
          <p:cNvCxnSpPr>
            <a:cxnSpLocks/>
          </p:cNvCxnSpPr>
          <p:nvPr/>
        </p:nvCxnSpPr>
        <p:spPr>
          <a:xfrm flipV="1">
            <a:off x="9353888" y="2112454"/>
            <a:ext cx="824922" cy="451262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683A2-90AC-A6C2-E0F5-D11EAAEB83F7}"/>
              </a:ext>
            </a:extLst>
          </p:cNvPr>
          <p:cNvCxnSpPr>
            <a:cxnSpLocks/>
          </p:cNvCxnSpPr>
          <p:nvPr/>
        </p:nvCxnSpPr>
        <p:spPr>
          <a:xfrm flipV="1">
            <a:off x="8205109" y="2315773"/>
            <a:ext cx="406905" cy="93362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4536632-5852-CC72-1DDF-665575734270}"/>
              </a:ext>
            </a:extLst>
          </p:cNvPr>
          <p:cNvSpPr/>
          <p:nvPr/>
        </p:nvSpPr>
        <p:spPr>
          <a:xfrm rot="6547408">
            <a:off x="9704971" y="2330341"/>
            <a:ext cx="45720" cy="7315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595392-D0B0-69AE-8772-8E8F8CC30307}"/>
              </a:ext>
            </a:extLst>
          </p:cNvPr>
          <p:cNvSpPr/>
          <p:nvPr/>
        </p:nvSpPr>
        <p:spPr>
          <a:xfrm>
            <a:off x="6982075" y="4634040"/>
            <a:ext cx="1265299" cy="182880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75BA0-890C-FE43-B9E2-A8D244AFE9A6}"/>
              </a:ext>
            </a:extLst>
          </p:cNvPr>
          <p:cNvSpPr/>
          <p:nvPr/>
        </p:nvSpPr>
        <p:spPr>
          <a:xfrm rot="1349014">
            <a:off x="7910447" y="3151450"/>
            <a:ext cx="45720" cy="1532074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E61F9-AA44-8A0B-BD6A-E3F6726F3ABA}"/>
              </a:ext>
            </a:extLst>
          </p:cNvPr>
          <p:cNvSpPr/>
          <p:nvPr/>
        </p:nvSpPr>
        <p:spPr>
          <a:xfrm rot="3575184">
            <a:off x="8806883" y="2283444"/>
            <a:ext cx="45720" cy="1188720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B3AEAB-973B-5A79-84D5-E4B63D478B7E}"/>
              </a:ext>
            </a:extLst>
          </p:cNvPr>
          <p:cNvSpPr/>
          <p:nvPr/>
        </p:nvSpPr>
        <p:spPr>
          <a:xfrm>
            <a:off x="9283326" y="246576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624CC-F481-9DFD-76F3-877BB9FF1A3E}"/>
              </a:ext>
            </a:extLst>
          </p:cNvPr>
          <p:cNvSpPr/>
          <p:nvPr/>
        </p:nvSpPr>
        <p:spPr>
          <a:xfrm>
            <a:off x="8164959" y="310601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9B76E1-9F5A-E90A-92A6-8C69F1BB4A0C}"/>
              </a:ext>
            </a:extLst>
          </p:cNvPr>
          <p:cNvSpPr/>
          <p:nvPr/>
        </p:nvSpPr>
        <p:spPr>
          <a:xfrm>
            <a:off x="7527797" y="4546079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F1ACD0-7572-0FBE-5A6A-CEF210314995}"/>
              </a:ext>
            </a:extLst>
          </p:cNvPr>
          <p:cNvCxnSpPr/>
          <p:nvPr/>
        </p:nvCxnSpPr>
        <p:spPr>
          <a:xfrm>
            <a:off x="6096000" y="4634039"/>
            <a:ext cx="49010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5E7CD-77F8-F581-876D-C77D23A2B6EB}"/>
                  </a:ext>
                </a:extLst>
              </p:cNvPr>
              <p:cNvSpPr txBox="1"/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BD737-0592-EE80-9BD3-76B98955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41" y="3692582"/>
                <a:ext cx="60556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DDDEC-E118-DA0F-165D-C283EAF08380}"/>
                  </a:ext>
                </a:extLst>
              </p:cNvPr>
              <p:cNvSpPr txBox="1"/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F4848-86A8-85A3-FD3A-6DAC684C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885" y="2821273"/>
                <a:ext cx="605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26709-117E-9F2E-287B-43989941FBC0}"/>
                  </a:ext>
                </a:extLst>
              </p:cNvPr>
              <p:cNvSpPr txBox="1"/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9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41FAF-6911-5F2A-BE52-83E20FE3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33" y="2696101"/>
                <a:ext cx="605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20E84696-CDF4-F765-98E1-BA3DF137DBB4}"/>
              </a:ext>
            </a:extLst>
          </p:cNvPr>
          <p:cNvSpPr/>
          <p:nvPr/>
        </p:nvSpPr>
        <p:spPr>
          <a:xfrm rot="18887841" flipV="1">
            <a:off x="7585090" y="4378941"/>
            <a:ext cx="386394" cy="428275"/>
          </a:xfrm>
          <a:prstGeom prst="arc">
            <a:avLst>
              <a:gd name="adj1" fmla="val 18279831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63D99B4-930A-C4EE-0A55-384DCBC4B24F}"/>
              </a:ext>
            </a:extLst>
          </p:cNvPr>
          <p:cNvSpPr/>
          <p:nvPr/>
        </p:nvSpPr>
        <p:spPr>
          <a:xfrm rot="18887841" flipV="1">
            <a:off x="8193893" y="2851251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7735A20-DC3F-E7C4-06BC-905E29B1E79E}"/>
              </a:ext>
            </a:extLst>
          </p:cNvPr>
          <p:cNvSpPr/>
          <p:nvPr/>
        </p:nvSpPr>
        <p:spPr>
          <a:xfrm rot="817051" flipV="1">
            <a:off x="9273008" y="2307811"/>
            <a:ext cx="386394" cy="428275"/>
          </a:xfrm>
          <a:prstGeom prst="arc">
            <a:avLst>
              <a:gd name="adj1" fmla="val 20382000"/>
              <a:gd name="adj2" fmla="val 2931127"/>
            </a:avLst>
          </a:prstGeom>
          <a:ln w="19050">
            <a:solidFill>
              <a:srgbClr val="2E75B6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50F943-CDCE-903B-7C8E-D5190EA2D541}"/>
                  </a:ext>
                </a:extLst>
              </p:cNvPr>
              <p:cNvSpPr txBox="1"/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0F7B11-6D02-BEB1-D4DE-0943FF90F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7" y="4200238"/>
                <a:ext cx="605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7EDFCC-B94A-8CE4-8474-8702907E2281}"/>
                  </a:ext>
                </a:extLst>
              </p:cNvPr>
              <p:cNvSpPr txBox="1"/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1A43C8-B167-138A-F267-E3F740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03" y="2563716"/>
                <a:ext cx="605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05EDBF-F86C-5C97-A7D9-E87B390400C1}"/>
                  </a:ext>
                </a:extLst>
              </p:cNvPr>
              <p:cNvSpPr txBox="1"/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418A52-8EB3-34FF-BC3A-100DF849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13" y="2342858"/>
                <a:ext cx="605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19C629-9CD0-2D95-4F00-ADB4FF2E9F54}"/>
              </a:ext>
            </a:extLst>
          </p:cNvPr>
          <p:cNvCxnSpPr>
            <a:cxnSpLocks/>
          </p:cNvCxnSpPr>
          <p:nvPr/>
        </p:nvCxnSpPr>
        <p:spPr>
          <a:xfrm rot="16200000">
            <a:off x="5801121" y="363702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FFDFCCE-02A4-FD35-8A4A-46F3D9816EEB}"/>
              </a:ext>
            </a:extLst>
          </p:cNvPr>
          <p:cNvSpPr/>
          <p:nvPr/>
        </p:nvSpPr>
        <p:spPr>
          <a:xfrm>
            <a:off x="10010334" y="2746085"/>
            <a:ext cx="182880" cy="182880"/>
          </a:xfrm>
          <a:prstGeom prst="ellipse">
            <a:avLst/>
          </a:prstGeom>
          <a:solidFill>
            <a:srgbClr val="832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093AD5-48ED-A5F8-2677-936DE75DC646}"/>
              </a:ext>
            </a:extLst>
          </p:cNvPr>
          <p:cNvCxnSpPr>
            <a:cxnSpLocks/>
          </p:cNvCxnSpPr>
          <p:nvPr/>
        </p:nvCxnSpPr>
        <p:spPr>
          <a:xfrm>
            <a:off x="10178809" y="2813592"/>
            <a:ext cx="59436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1184C48A-F586-115A-AF22-334E4F7CA9B7}"/>
              </a:ext>
            </a:extLst>
          </p:cNvPr>
          <p:cNvSpPr/>
          <p:nvPr/>
        </p:nvSpPr>
        <p:spPr>
          <a:xfrm rot="817051" flipV="1">
            <a:off x="10222274" y="2667488"/>
            <a:ext cx="386394" cy="428275"/>
          </a:xfrm>
          <a:prstGeom prst="arc">
            <a:avLst>
              <a:gd name="adj1" fmla="val 20382000"/>
              <a:gd name="adj2" fmla="val 2000298"/>
            </a:avLst>
          </a:prstGeom>
          <a:ln w="19050">
            <a:solidFill>
              <a:srgbClr val="832077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9F3FB-BF17-C2C4-DF44-655A5728B4A7}"/>
                  </a:ext>
                </a:extLst>
              </p:cNvPr>
              <p:cNvSpPr txBox="1"/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8CC789-4D53-500C-A2E1-538BACD2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64" y="2736683"/>
                <a:ext cx="605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C17A9C-ECA9-4EF8-DD84-4C46CBC2C52F}"/>
                  </a:ext>
                </a:extLst>
              </p:cNvPr>
              <p:cNvSpPr txBox="1"/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C18B0-BF85-1180-BA6E-6B7DD5C7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64" y="4641178"/>
                <a:ext cx="605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B62AB6-B505-A466-8028-57FCB0253166}"/>
                  </a:ext>
                </a:extLst>
              </p:cNvPr>
              <p:cNvSpPr txBox="1"/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A9F4D-DFE2-1533-7BC8-9A0B107F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77" y="2680850"/>
                <a:ext cx="605563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66C7A5-43F9-9651-B760-0425E1308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72730" y="4641178"/>
            <a:ext cx="91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/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How to obtain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] ?</a:t>
                </a:r>
              </a:p>
              <a:p>
                <a:b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/>
                    <a:sym typeface="Wingdings" panose="05000000000000000000" pitchFamily="2" charset="2"/>
                  </a:rPr>
                  <a:t>Approach 1: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Directly analyze the geometry</a:t>
                </a:r>
              </a:p>
              <a:p>
                <a:endParaRPr lang="en-US" sz="2400" dirty="0">
                  <a:solidFill>
                    <a:schemeClr val="accent1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Link 1 angle w.r.t  to the 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C00000"/>
                  </a:solidFill>
                  <a:latin typeface="Calibri" panose="020F0502020204030204"/>
                  <a:sym typeface="Wingdings" panose="05000000000000000000" pitchFamily="2" charset="2"/>
                </a:endParaRPr>
              </a:p>
              <a:p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2CDCCC-C623-12F6-5D52-9F934B4B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07623"/>
                <a:ext cx="6728563" cy="3046988"/>
              </a:xfrm>
              <a:prstGeom prst="rect">
                <a:avLst/>
              </a:prstGeom>
              <a:blipFill>
                <a:blip r:embed="rId11"/>
                <a:stretch>
                  <a:fillRect l="-1359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2B2B18-57A5-3ADC-C339-4DE5B37400E8}"/>
              </a:ext>
            </a:extLst>
          </p:cNvPr>
          <p:cNvCxnSpPr>
            <a:cxnSpLocks/>
          </p:cNvCxnSpPr>
          <p:nvPr/>
        </p:nvCxnSpPr>
        <p:spPr>
          <a:xfrm rot="5400000">
            <a:off x="2986704" y="-195832"/>
            <a:ext cx="0" cy="41148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93AE1FFF-2FC5-D2D1-0E91-EC3F648820F5}"/>
              </a:ext>
            </a:extLst>
          </p:cNvPr>
          <p:cNvSpPr/>
          <p:nvPr/>
        </p:nvSpPr>
        <p:spPr>
          <a:xfrm rot="20337214" flipV="1">
            <a:off x="8447311" y="2951280"/>
            <a:ext cx="386394" cy="428275"/>
          </a:xfrm>
          <a:prstGeom prst="arc">
            <a:avLst>
              <a:gd name="adj1" fmla="val 19971400"/>
              <a:gd name="adj2" fmla="val 2931127"/>
            </a:avLst>
          </a:prstGeom>
          <a:ln w="19050">
            <a:solidFill>
              <a:schemeClr val="accent2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30857B-41FC-28ED-A48B-1D579CD193F7}"/>
                  </a:ext>
                </a:extLst>
              </p:cNvPr>
              <p:cNvSpPr txBox="1"/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97653-A8C9-A294-259B-745322D9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64618"/>
                <a:ext cx="10204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268CB0D-BA84-6339-9BCD-45A0703902FB}"/>
              </a:ext>
            </a:extLst>
          </p:cNvPr>
          <p:cNvSpPr txBox="1"/>
          <p:nvPr/>
        </p:nvSpPr>
        <p:spPr>
          <a:xfrm>
            <a:off x="2095500" y="6210987"/>
            <a:ext cx="992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w.r.t: with respect to, means use the specified coordinate frame as a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/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832077"/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</m:oMath>
                  </m:oMathPara>
                </a14:m>
                <a:endParaRPr lang="en-US" dirty="0">
                  <a:solidFill>
                    <a:srgbClr val="832077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278463-72D4-6263-8A60-96D7DC0E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78" y="4728455"/>
                <a:ext cx="605563" cy="369332"/>
              </a:xfrm>
              <a:prstGeom prst="rect">
                <a:avLst/>
              </a:prstGeom>
              <a:blipFill>
                <a:blip r:embed="rId13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70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2E75B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15486</TotalTime>
  <Words>1947</Words>
  <Application>Microsoft Office PowerPoint</Application>
  <PresentationFormat>Widescreen</PresentationFormat>
  <Paragraphs>460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Wingdings</vt:lpstr>
      <vt:lpstr>Office Theme</vt:lpstr>
      <vt:lpstr>Forward Kinematics of Robot Manipulators </vt:lpstr>
      <vt:lpstr>Terminology – Manipulator</vt:lpstr>
      <vt:lpstr>Terminology – Manipulator</vt:lpstr>
      <vt:lpstr>Definition</vt:lpstr>
      <vt:lpstr>Definition</vt:lpstr>
      <vt:lpstr>PowerPoint Presentation</vt:lpstr>
      <vt:lpstr>Start with 2D Plane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2D Forward Kinematics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89</cp:revision>
  <dcterms:created xsi:type="dcterms:W3CDTF">2023-08-08T00:35:19Z</dcterms:created>
  <dcterms:modified xsi:type="dcterms:W3CDTF">2024-02-26T22:04:06Z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